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468" r:id="rId2"/>
    <p:sldId id="464" r:id="rId3"/>
    <p:sldId id="469" r:id="rId4"/>
    <p:sldId id="467" r:id="rId5"/>
    <p:sldId id="465" r:id="rId6"/>
    <p:sldId id="466"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D Admin" initials="DA" lastIdx="1" clrIdx="0">
    <p:extLst>
      <p:ext uri="{19B8F6BF-5375-455C-9EA6-DF929625EA0E}">
        <p15:presenceInfo xmlns:p15="http://schemas.microsoft.com/office/powerpoint/2012/main" userId="DoD 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000000"/>
    <a:srgbClr val="660066"/>
    <a:srgbClr val="006600"/>
    <a:srgbClr val="A50021"/>
    <a:srgbClr val="FFFFCC"/>
    <a:srgbClr val="E82D0E"/>
    <a:srgbClr val="FFE699"/>
    <a:srgbClr val="F2F2F2"/>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72" autoAdjust="0"/>
    <p:restoredTop sz="88424" autoAdjust="0"/>
  </p:normalViewPr>
  <p:slideViewPr>
    <p:cSldViewPr snapToGrid="0">
      <p:cViewPr varScale="1">
        <p:scale>
          <a:sx n="97" d="100"/>
          <a:sy n="97" d="100"/>
        </p:scale>
        <p:origin x="1110"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63" d="100"/>
          <a:sy n="63" d="100"/>
        </p:scale>
        <p:origin x="3106"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8-22T14:30:02.496" idx="1">
    <p:pos x="4305" y="725"/>
    <p:text>moved up</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67" tIns="46584" rIns="93167" bIns="46584" rtlCol="0"/>
          <a:lstStyle>
            <a:lvl1pPr algn="r">
              <a:defRPr sz="1200"/>
            </a:lvl1pPr>
          </a:lstStyle>
          <a:p>
            <a:fld id="{58F95FC6-58F8-4ED4-A1A4-25BD9AA5BAE6}" type="datetimeFigureOut">
              <a:rPr lang="en-US" smtClean="0"/>
              <a:t>8/22/2019</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67" tIns="46584" rIns="93167" bIns="46584" rtlCol="0" anchor="b"/>
          <a:lstStyle>
            <a:lvl1pPr algn="r">
              <a:defRPr sz="1200"/>
            </a:lvl1pPr>
          </a:lstStyle>
          <a:p>
            <a:fld id="{F5956785-4D40-434B-9BA2-BD5D4F69F93A}" type="slidenum">
              <a:rPr lang="en-US" smtClean="0"/>
              <a:t>‹#›</a:t>
            </a:fld>
            <a:endParaRPr lang="en-US"/>
          </a:p>
        </p:txBody>
      </p:sp>
    </p:spTree>
    <p:extLst>
      <p:ext uri="{BB962C8B-B14F-4D97-AF65-F5344CB8AC3E}">
        <p14:creationId xmlns:p14="http://schemas.microsoft.com/office/powerpoint/2010/main" val="21157899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idx="1"/>
          </p:nvPr>
        </p:nvSpPr>
        <p:spPr>
          <a:xfrm>
            <a:off x="3970339" y="1"/>
            <a:ext cx="3038475" cy="466725"/>
          </a:xfrm>
          <a:prstGeom prst="rect">
            <a:avLst/>
          </a:prstGeom>
        </p:spPr>
        <p:txBody>
          <a:bodyPr vert="horz" lIns="91431" tIns="45715" rIns="91431" bIns="45715" rtlCol="0"/>
          <a:lstStyle>
            <a:lvl1pPr algn="r">
              <a:defRPr sz="1200"/>
            </a:lvl1pPr>
          </a:lstStyle>
          <a:p>
            <a:fld id="{747C73C1-F834-4D45-88AB-BD1D9B9D1C77}" type="datetimeFigureOut">
              <a:rPr lang="en-US" smtClean="0"/>
              <a:t>8/22/2019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31" tIns="45715" rIns="91431" bIns="45715" rtlCol="0" anchor="ctr"/>
          <a:lstStyle/>
          <a:p>
            <a:endParaRPr lang="en-US"/>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31" tIns="45715" rIns="91431"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6725"/>
          </a:xfrm>
          <a:prstGeom prst="rect">
            <a:avLst/>
          </a:prstGeom>
        </p:spPr>
        <p:txBody>
          <a:bodyPr vert="horz" lIns="91431" tIns="45715" rIns="91431"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31" tIns="45715" rIns="91431" bIns="45715" rtlCol="0" anchor="b"/>
          <a:lstStyle>
            <a:lvl1pPr algn="r">
              <a:defRPr sz="1200"/>
            </a:lvl1pPr>
          </a:lstStyle>
          <a:p>
            <a:fld id="{210F5D7D-2DA0-4322-BFBF-B07E123F9139}" type="slidenum">
              <a:rPr lang="en-US" smtClean="0"/>
              <a:t>‹#›</a:t>
            </a:fld>
            <a:endParaRPr lang="en-US"/>
          </a:p>
        </p:txBody>
      </p:sp>
    </p:spTree>
    <p:extLst>
      <p:ext uri="{BB962C8B-B14F-4D97-AF65-F5344CB8AC3E}">
        <p14:creationId xmlns:p14="http://schemas.microsoft.com/office/powerpoint/2010/main" val="39487320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Dynamics of leadership – what leaders need to do … </a:t>
            </a:r>
          </a:p>
          <a:p>
            <a:pPr marL="171450" indent="-171450">
              <a:buFont typeface="Arial" panose="020B0604020202020204" pitchFamily="34" charset="0"/>
              <a:buChar char="•"/>
            </a:pPr>
            <a:r>
              <a:rPr lang="en-US" dirty="0"/>
              <a:t>Know how to assess tasks and conditions.</a:t>
            </a:r>
          </a:p>
          <a:p>
            <a:pPr marL="171450" indent="-171450">
              <a:buFont typeface="Arial" panose="020B0604020202020204" pitchFamily="34" charset="0"/>
              <a:buChar char="•"/>
            </a:pPr>
            <a:r>
              <a:rPr lang="en-US" dirty="0"/>
              <a:t>Know how to assess their own capabilities and those of their followers.</a:t>
            </a:r>
          </a:p>
          <a:p>
            <a:pPr marL="171450" indent="-171450">
              <a:buFont typeface="Arial" panose="020B0604020202020204" pitchFamily="34" charset="0"/>
              <a:buChar char="•"/>
            </a:pPr>
            <a:r>
              <a:rPr lang="en-US" dirty="0"/>
              <a:t>Know how to adjust their leadership techniques.</a:t>
            </a:r>
          </a:p>
          <a:p>
            <a:pPr marL="171450" indent="-171450">
              <a:buFont typeface="Arial" panose="020B0604020202020204" pitchFamily="34" charset="0"/>
              <a:buChar char="•"/>
            </a:pPr>
            <a:r>
              <a:rPr lang="en-US" dirty="0"/>
              <a:t>Know those they lead.</a:t>
            </a:r>
          </a:p>
          <a:p>
            <a:pPr marL="171450" indent="-171450">
              <a:buFont typeface="Arial" panose="020B0604020202020204" pitchFamily="34" charset="0"/>
              <a:buChar char="•"/>
            </a:pPr>
            <a:r>
              <a:rPr lang="en-US" dirty="0"/>
              <a:t>Understand how to employ the mission command approach to the situation.</a:t>
            </a:r>
          </a:p>
          <a:p>
            <a:pPr marL="171450" indent="-171450">
              <a:buFont typeface="Arial" panose="020B0604020202020204" pitchFamily="34" charset="0"/>
              <a:buChar char="•"/>
            </a:pPr>
            <a:r>
              <a:rPr lang="en-US" dirty="0"/>
              <a:t>Develop themselves and the competence of subordinates.</a:t>
            </a:r>
          </a:p>
          <a:p>
            <a:pPr marL="171450" indent="-171450">
              <a:buFont typeface="Arial" panose="020B0604020202020204" pitchFamily="34" charset="0"/>
              <a:buChar char="•"/>
            </a:pPr>
            <a:r>
              <a:rPr lang="en-US" dirty="0"/>
              <a:t>Establish and maintain positive leadership climates.</a:t>
            </a:r>
          </a:p>
          <a:p>
            <a:pPr marL="171450" indent="-171450">
              <a:buFont typeface="Arial" panose="020B0604020202020204" pitchFamily="34" charset="0"/>
              <a:buChar char="•"/>
            </a:pPr>
            <a:endParaRPr lang="en-US" dirty="0"/>
          </a:p>
          <a:p>
            <a:r>
              <a:rPr lang="en-US" dirty="0"/>
              <a:t>CPL – Categories of behaviors:  Abusive, Self-serving, Erratic, Incompetent, Corrupt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210F5D7D-2DA0-4322-BFBF-B07E123F9139}" type="slidenum">
              <a:rPr lang="en-US" smtClean="0"/>
              <a:t>1</a:t>
            </a:fld>
            <a:endParaRPr lang="en-US"/>
          </a:p>
        </p:txBody>
      </p:sp>
    </p:spTree>
    <p:extLst>
      <p:ext uri="{BB962C8B-B14F-4D97-AF65-F5344CB8AC3E}">
        <p14:creationId xmlns:p14="http://schemas.microsoft.com/office/powerpoint/2010/main" val="746897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210F5D7D-2DA0-4322-BFBF-B07E123F9139}" type="slidenum">
              <a:rPr lang="en-US" smtClean="0"/>
              <a:t>2</a:t>
            </a:fld>
            <a:endParaRPr lang="en-US"/>
          </a:p>
        </p:txBody>
      </p:sp>
      <p:sp>
        <p:nvSpPr>
          <p:cNvPr id="5" name="Notes Placeholder 4"/>
          <p:cNvSpPr>
            <a:spLocks noGrp="1"/>
          </p:cNvSpPr>
          <p:nvPr>
            <p:ph type="body" idx="1"/>
          </p:nvPr>
        </p:nvSpPr>
        <p:spPr>
          <a:xfrm>
            <a:off x="701675" y="4473576"/>
            <a:ext cx="5607050" cy="4230251"/>
          </a:xfrm>
          <a:prstGeom prst="rect">
            <a:avLst/>
          </a:prstGeom>
        </p:spPr>
        <p:txBody>
          <a:bodyPr wrap="square">
            <a:spAutoFit/>
          </a:bodyPr>
          <a:lstStyle/>
          <a:p>
            <a:pPr>
              <a:lnSpc>
                <a:spcPct val="125000"/>
              </a:lnSpc>
            </a:pPr>
            <a:r>
              <a:rPr lang="en-US" dirty="0" smtClean="0"/>
              <a:t>Authoritative reference -  what Army leadership consists of and what is expected of all its leaders.</a:t>
            </a:r>
          </a:p>
          <a:p>
            <a:pPr>
              <a:lnSpc>
                <a:spcPct val="125000"/>
              </a:lnSpc>
            </a:pPr>
            <a:endParaRPr lang="en-US" dirty="0"/>
          </a:p>
          <a:p>
            <a:pPr>
              <a:lnSpc>
                <a:spcPct val="125000"/>
              </a:lnSpc>
            </a:pPr>
            <a:r>
              <a:rPr lang="en-US" dirty="0" smtClean="0"/>
              <a:t>One-of-a-kind doctrine</a:t>
            </a:r>
          </a:p>
          <a:p>
            <a:pPr>
              <a:lnSpc>
                <a:spcPct val="125000"/>
              </a:lnSpc>
            </a:pPr>
            <a:r>
              <a:rPr lang="en-US" dirty="0" smtClean="0"/>
              <a:t>Applies to all Army leaders all the time. </a:t>
            </a:r>
          </a:p>
          <a:p>
            <a:pPr>
              <a:lnSpc>
                <a:spcPct val="125000"/>
              </a:lnSpc>
            </a:pPr>
            <a:r>
              <a:rPr lang="en-US" dirty="0" smtClean="0"/>
              <a:t>It is based on the principle that all leaders following the same activities of how to lead will be more effective when </a:t>
            </a:r>
            <a:r>
              <a:rPr lang="en-US" dirty="0"/>
              <a:t>working together within </a:t>
            </a:r>
            <a:r>
              <a:rPr lang="en-US" dirty="0" smtClean="0"/>
              <a:t>and across organizations and within and across cohorts. It advocates that how you lead in Army schools, in garrison, during peacetime, and training will enable you to learn and improve your leadership to master the proficiency necessary for large scale combat operations.</a:t>
            </a:r>
          </a:p>
          <a:p>
            <a:pPr>
              <a:lnSpc>
                <a:spcPct val="125000"/>
              </a:lnSpc>
            </a:pPr>
            <a:endParaRPr lang="en-US" dirty="0"/>
          </a:p>
          <a:p>
            <a:pPr>
              <a:lnSpc>
                <a:spcPct val="125000"/>
              </a:lnSpc>
            </a:pPr>
            <a:r>
              <a:rPr lang="en-US" dirty="0" smtClean="0"/>
              <a:t>It establishes that leadership is an activity that can be learned and improved. Its emphasis is on doing the right things in the right and ethical way adhering to the Army Values. Doing the right thing in the right way builds trust with each other and the American people – the intent of an Army Profession. </a:t>
            </a:r>
          </a:p>
          <a:p>
            <a:pPr>
              <a:lnSpc>
                <a:spcPct val="125000"/>
              </a:lnSpc>
            </a:pPr>
            <a:endParaRPr lang="en-US" dirty="0"/>
          </a:p>
          <a:p>
            <a:pPr>
              <a:lnSpc>
                <a:spcPct val="125000"/>
              </a:lnSpc>
            </a:pPr>
            <a:r>
              <a:rPr lang="en-US" dirty="0" smtClean="0"/>
              <a:t>It recognizes that all leaders are also followers. Good leaders are good followers obeying legal and ethical orders and instructions and taking initiative within commander’s intent or last guidance received</a:t>
            </a:r>
            <a:endParaRPr lang="en-US" dirty="0"/>
          </a:p>
        </p:txBody>
      </p:sp>
    </p:spTree>
    <p:extLst>
      <p:ext uri="{BB962C8B-B14F-4D97-AF65-F5344CB8AC3E}">
        <p14:creationId xmlns:p14="http://schemas.microsoft.com/office/powerpoint/2010/main" val="1051719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Prior definitions:</a:t>
            </a:r>
          </a:p>
          <a:p>
            <a:endParaRPr lang="en-US" sz="1100" dirty="0" smtClean="0"/>
          </a:p>
          <a:p>
            <a:r>
              <a:rPr lang="en-US" sz="1100" dirty="0" smtClean="0"/>
              <a:t>Army Profession – A unique vocation of experts certified in the ethical design, generation, support, and application of </a:t>
            </a:r>
            <a:r>
              <a:rPr lang="en-US" sz="1100" dirty="0" err="1" smtClean="0"/>
              <a:t>landpower</a:t>
            </a:r>
            <a:r>
              <a:rPr lang="en-US" sz="1100" dirty="0" smtClean="0"/>
              <a:t>, serving under civilian authority and entrusted to defend the Constitution and the rights and interests of the American people. (ADRP 1, 2015)</a:t>
            </a:r>
          </a:p>
          <a:p>
            <a:endParaRPr lang="en-US" sz="1100" dirty="0"/>
          </a:p>
          <a:p>
            <a:r>
              <a:rPr lang="en-US" sz="1100" dirty="0" smtClean="0"/>
              <a:t>Leadership - The </a:t>
            </a:r>
            <a:r>
              <a:rPr lang="en-US" sz="1100" dirty="0"/>
              <a:t>process of influencing people by providing purpose, direction, and motivation to accomplish </a:t>
            </a:r>
            <a:r>
              <a:rPr lang="en-US" sz="1100" dirty="0" smtClean="0"/>
              <a:t>the mission </a:t>
            </a:r>
            <a:r>
              <a:rPr lang="en-US" sz="1100" dirty="0"/>
              <a:t>and improve the organization</a:t>
            </a:r>
            <a:r>
              <a:rPr lang="en-US" sz="1100" dirty="0" smtClean="0"/>
              <a:t>. </a:t>
            </a:r>
            <a:r>
              <a:rPr lang="en-US" sz="1100" dirty="0"/>
              <a:t>(ADP 6-22, 2012)</a:t>
            </a:r>
          </a:p>
          <a:p>
            <a:endParaRPr lang="en-US" sz="1100" dirty="0" smtClean="0"/>
          </a:p>
          <a:p>
            <a:r>
              <a:rPr lang="en-US" sz="1100" dirty="0" smtClean="0"/>
              <a:t>Army leader - Anyone </a:t>
            </a:r>
            <a:r>
              <a:rPr lang="en-US" sz="1100" dirty="0"/>
              <a:t>who by virtue of assumed role or assigned responsibility inspires </a:t>
            </a:r>
            <a:r>
              <a:rPr lang="en-US" sz="1100" dirty="0" smtClean="0"/>
              <a:t>and influences </a:t>
            </a:r>
            <a:r>
              <a:rPr lang="en-US" sz="1100" dirty="0"/>
              <a:t>people to accomplish organizational goals. Army leaders motivate</a:t>
            </a:r>
          </a:p>
          <a:p>
            <a:r>
              <a:rPr lang="en-US" sz="1100" dirty="0"/>
              <a:t>people both inside and outside the chain of command to pursue actions, focus</a:t>
            </a:r>
          </a:p>
          <a:p>
            <a:r>
              <a:rPr lang="en-US" sz="1100" dirty="0"/>
              <a:t>thinking and shape decisions for the greater good of the organization</a:t>
            </a:r>
            <a:r>
              <a:rPr lang="en-US" sz="1100" dirty="0" smtClean="0"/>
              <a:t>. (ADP 6-22, 2012)</a:t>
            </a:r>
          </a:p>
          <a:p>
            <a:endParaRPr lang="en-US" sz="1100" dirty="0" smtClean="0"/>
          </a:p>
          <a:p>
            <a:r>
              <a:rPr lang="en-US" sz="1100" dirty="0" smtClean="0"/>
              <a:t>Counterproductive </a:t>
            </a:r>
            <a:r>
              <a:rPr lang="en-US" sz="1100" dirty="0"/>
              <a:t>leadership can take different forms, from incompetence to abusiveness, all of which have detrimental impacts on individuals, the unit, and the accomplishment of the mission. Counterproductive </a:t>
            </a:r>
            <a:r>
              <a:rPr lang="en-US" sz="1100" dirty="0" smtClean="0"/>
              <a:t>leadership </a:t>
            </a:r>
            <a:r>
              <a:rPr lang="en-US" sz="1100" dirty="0"/>
              <a:t>behaviors can span a range of behaviors to include bullying, distorting information, refusing to listen to subordinates, abusing authority, retaliating, blaming others, poor self-control (loses temper), withholding encouragement, dishonesty, unfairness, unjustness, showing little or no respect, talking down to others, behaving erratically, and taking credit for others’ work. </a:t>
            </a:r>
            <a:r>
              <a:rPr lang="en-US" sz="1100" dirty="0" smtClean="0"/>
              <a:t>(AR 600-100, 2017)</a:t>
            </a:r>
            <a:endParaRPr lang="en-US" sz="1100" dirty="0"/>
          </a:p>
        </p:txBody>
      </p:sp>
      <p:sp>
        <p:nvSpPr>
          <p:cNvPr id="4" name="Slide Number Placeholder 3"/>
          <p:cNvSpPr>
            <a:spLocks noGrp="1"/>
          </p:cNvSpPr>
          <p:nvPr>
            <p:ph type="sldNum" sz="quarter" idx="10"/>
          </p:nvPr>
        </p:nvSpPr>
        <p:spPr/>
        <p:txBody>
          <a:bodyPr/>
          <a:lstStyle/>
          <a:p>
            <a:fld id="{210F5D7D-2DA0-4322-BFBF-B07E123F9139}" type="slidenum">
              <a:rPr lang="en-US" smtClean="0"/>
              <a:t>4</a:t>
            </a:fld>
            <a:endParaRPr lang="en-US"/>
          </a:p>
        </p:txBody>
      </p:sp>
    </p:spTree>
    <p:extLst>
      <p:ext uri="{BB962C8B-B14F-4D97-AF65-F5344CB8AC3E}">
        <p14:creationId xmlns:p14="http://schemas.microsoft.com/office/powerpoint/2010/main" val="1356979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0F5D7D-2DA0-4322-BFBF-B07E123F9139}" type="slidenum">
              <a:rPr lang="en-US" smtClean="0"/>
              <a:t>5</a:t>
            </a:fld>
            <a:endParaRPr lang="en-US"/>
          </a:p>
        </p:txBody>
      </p:sp>
    </p:spTree>
    <p:extLst>
      <p:ext uri="{BB962C8B-B14F-4D97-AF65-F5344CB8AC3E}">
        <p14:creationId xmlns:p14="http://schemas.microsoft.com/office/powerpoint/2010/main" val="1300103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0F5D7D-2DA0-4322-BFBF-B07E123F9139}" type="slidenum">
              <a:rPr lang="en-US" smtClean="0"/>
              <a:t>6</a:t>
            </a:fld>
            <a:endParaRPr lang="en-US"/>
          </a:p>
        </p:txBody>
      </p:sp>
    </p:spTree>
    <p:extLst>
      <p:ext uri="{BB962C8B-B14F-4D97-AF65-F5344CB8AC3E}">
        <p14:creationId xmlns:p14="http://schemas.microsoft.com/office/powerpoint/2010/main" val="111216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1"/>
            </a:lvl1pPr>
          </a:lstStyle>
          <a:p>
            <a:endParaRPr lang="en-US" dirty="0"/>
          </a:p>
        </p:txBody>
      </p:sp>
    </p:spTree>
    <p:extLst>
      <p:ext uri="{BB962C8B-B14F-4D97-AF65-F5344CB8AC3E}">
        <p14:creationId xmlns:p14="http://schemas.microsoft.com/office/powerpoint/2010/main" val="3676997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130132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1230028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88424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98894" y="0"/>
            <a:ext cx="4545106" cy="618565"/>
          </a:xfrm>
        </p:spPr>
        <p:txBody>
          <a:bodyPr>
            <a:noAutofit/>
          </a:bodyPr>
          <a:lstStyle>
            <a:lvl1pPr>
              <a:defRPr sz="2800" b="1"/>
            </a:lvl1pPr>
          </a:lstStyle>
          <a:p>
            <a:r>
              <a:rPr lang="en-US" dirty="0"/>
              <a:t>Click to edit Master title style</a:t>
            </a:r>
          </a:p>
        </p:txBody>
      </p:sp>
      <p:sp>
        <p:nvSpPr>
          <p:cNvPr id="3" name="Content Placeholder 2"/>
          <p:cNvSpPr>
            <a:spLocks noGrp="1"/>
          </p:cNvSpPr>
          <p:nvPr>
            <p:ph idx="1"/>
          </p:nvPr>
        </p:nvSpPr>
        <p:spPr>
          <a:xfrm>
            <a:off x="372803" y="887506"/>
            <a:ext cx="8448467" cy="5289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52F5-2979-4E89-BA91-355AD2046EF2}" type="slidenum">
              <a:rPr lang="en-US" smtClean="0"/>
              <a:t>‹#›</a:t>
            </a:fld>
            <a:endParaRPr lang="en-US"/>
          </a:p>
        </p:txBody>
      </p:sp>
      <p:sp>
        <p:nvSpPr>
          <p:cNvPr id="7" name="Title 1"/>
          <p:cNvSpPr txBox="1">
            <a:spLocks/>
          </p:cNvSpPr>
          <p:nvPr userDrawn="1"/>
        </p:nvSpPr>
        <p:spPr>
          <a:xfrm>
            <a:off x="372804" y="5730897"/>
            <a:ext cx="8825683" cy="1068767"/>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3600" dirty="0">
              <a:solidFill>
                <a:schemeClr val="bg2">
                  <a:lumMod val="90000"/>
                </a:schemeClr>
              </a:solidFill>
            </a:endParaRPr>
          </a:p>
        </p:txBody>
      </p:sp>
    </p:spTree>
    <p:extLst>
      <p:ext uri="{BB962C8B-B14F-4D97-AF65-F5344CB8AC3E}">
        <p14:creationId xmlns:p14="http://schemas.microsoft.com/office/powerpoint/2010/main" val="2035526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358028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70554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147987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58552" y="1"/>
            <a:ext cx="4585448" cy="632012"/>
          </a:xfrm>
        </p:spPr>
        <p:txBody>
          <a:bodyPr>
            <a:noAutofit/>
          </a:bodyPr>
          <a:lstStyle>
            <a:lvl1pPr>
              <a:defRPr sz="2800" b="1"/>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2213063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1738200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1" y="376"/>
            <a:ext cx="4572000" cy="631636"/>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184710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1898837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4572014" y="-17253"/>
            <a:ext cx="4572000" cy="660569"/>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preferRelativeResize="0">
            <a:picLocks/>
          </p:cNvPicPr>
          <p:nvPr userDrawn="1"/>
        </p:nvPicPr>
        <p:blipFill>
          <a:blip r:embed="rId14"/>
          <a:stretch>
            <a:fillRect/>
          </a:stretch>
        </p:blipFill>
        <p:spPr>
          <a:xfrm rot="16200000">
            <a:off x="-3362673" y="3353147"/>
            <a:ext cx="6875363" cy="150020"/>
          </a:xfrm>
          <a:prstGeom prst="rect">
            <a:avLst/>
          </a:prstGeom>
        </p:spPr>
      </p:pic>
      <p:sp>
        <p:nvSpPr>
          <p:cNvPr id="16" name="Rectangle 15"/>
          <p:cNvSpPr/>
          <p:nvPr userDrawn="1"/>
        </p:nvSpPr>
        <p:spPr>
          <a:xfrm>
            <a:off x="18970" y="-13014"/>
            <a:ext cx="4572000" cy="661416"/>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90970" y="12739"/>
            <a:ext cx="4553044" cy="630578"/>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28650" y="820271"/>
            <a:ext cx="7886700" cy="53566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pic>
        <p:nvPicPr>
          <p:cNvPr id="8" name="Picture 7"/>
          <p:cNvPicPr preferRelativeResize="0">
            <a:picLocks/>
          </p:cNvPicPr>
          <p:nvPr userDrawn="1"/>
        </p:nvPicPr>
        <p:blipFill>
          <a:blip r:embed="rId15"/>
          <a:stretch>
            <a:fillRect/>
          </a:stretch>
        </p:blipFill>
        <p:spPr>
          <a:xfrm rot="5400000">
            <a:off x="4589117" y="2282379"/>
            <a:ext cx="144360" cy="9022556"/>
          </a:xfrm>
          <a:prstGeom prst="rect">
            <a:avLst/>
          </a:prstGeom>
        </p:spPr>
      </p:pic>
      <p:sp>
        <p:nvSpPr>
          <p:cNvPr id="13" name="Rectangle 12"/>
          <p:cNvSpPr>
            <a:spLocks noChangeArrowheads="1"/>
          </p:cNvSpPr>
          <p:nvPr userDrawn="1"/>
        </p:nvSpPr>
        <p:spPr bwMode="auto">
          <a:xfrm>
            <a:off x="0" y="12739"/>
            <a:ext cx="4644828" cy="639763"/>
          </a:xfrm>
          <a:prstGeom prst="rect">
            <a:avLst/>
          </a:prstGeom>
          <a:noFill/>
          <a:ln w="9525">
            <a:noFill/>
            <a:miter lim="800000"/>
            <a:headEnd/>
            <a:tailEnd/>
          </a:ln>
        </p:spPr>
        <p:txBody>
          <a:bodyPr wrap="none" lIns="68575" tIns="34287" rIns="68575" bIns="34287" anchor="ctr"/>
          <a:lstStyle/>
          <a:p>
            <a:pPr marL="574675" indent="-60325" defTabSz="913993">
              <a:defRPr/>
            </a:pPr>
            <a:r>
              <a:rPr lang="en-US" sz="2000" b="1" dirty="0">
                <a:solidFill>
                  <a:srgbClr val="F6C700"/>
                </a:solidFill>
              </a:rPr>
              <a:t>US</a:t>
            </a:r>
            <a:r>
              <a:rPr lang="en-US" sz="2000" b="1" baseline="0" dirty="0">
                <a:solidFill>
                  <a:srgbClr val="F6C700"/>
                </a:solidFill>
              </a:rPr>
              <a:t> Army Combined Arms Center</a:t>
            </a:r>
            <a:endParaRPr lang="en-US" sz="2000" b="1" dirty="0">
              <a:solidFill>
                <a:srgbClr val="F6C700"/>
              </a:solidFill>
            </a:endParaRPr>
          </a:p>
          <a:p>
            <a:pPr marL="574675" indent="-60325" defTabSz="913993">
              <a:defRPr/>
            </a:pPr>
            <a:r>
              <a:rPr lang="en-US" sz="1200" b="1" dirty="0">
                <a:solidFill>
                  <a:srgbClr val="969696"/>
                </a:solidFill>
              </a:rPr>
              <a:t>SOLDIERS AND LEADERS -</a:t>
            </a:r>
            <a:r>
              <a:rPr lang="en-US" sz="1200" b="1" baseline="0" dirty="0">
                <a:solidFill>
                  <a:srgbClr val="969696"/>
                </a:solidFill>
              </a:rPr>
              <a:t> </a:t>
            </a:r>
            <a:r>
              <a:rPr lang="en-US" sz="1200" b="1" dirty="0">
                <a:solidFill>
                  <a:srgbClr val="969696"/>
                </a:solidFill>
              </a:rPr>
              <a:t>OUR ASYMMETRIC ADVANTAGE</a:t>
            </a:r>
          </a:p>
        </p:txBody>
      </p:sp>
      <p:pic>
        <p:nvPicPr>
          <p:cNvPr id="15" name="Picture 14"/>
          <p:cNvPicPr>
            <a:picLocks noChangeAspect="1"/>
          </p:cNvPicPr>
          <p:nvPr userDrawn="1"/>
        </p:nvPicPr>
        <p:blipFill rotWithShape="1">
          <a:blip r:embed="rId16"/>
          <a:srcRect b="5781"/>
          <a:stretch/>
        </p:blipFill>
        <p:spPr>
          <a:xfrm>
            <a:off x="0" y="6353555"/>
            <a:ext cx="1088261" cy="504445"/>
          </a:xfrm>
          <a:prstGeom prst="rect">
            <a:avLst/>
          </a:prstGeom>
        </p:spPr>
      </p:pic>
    </p:spTree>
    <p:extLst>
      <p:ext uri="{BB962C8B-B14F-4D97-AF65-F5344CB8AC3E}">
        <p14:creationId xmlns:p14="http://schemas.microsoft.com/office/powerpoint/2010/main" val="3350700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894" y="0"/>
            <a:ext cx="4545106" cy="618565"/>
          </a:xfrm>
        </p:spPr>
        <p:txBody>
          <a:bodyPr/>
          <a:lstStyle/>
          <a:p>
            <a:pPr algn="ctr"/>
            <a:r>
              <a:rPr lang="en-US" sz="2400" dirty="0" smtClean="0"/>
              <a:t>ADP 6-22</a:t>
            </a:r>
            <a:endParaRPr lang="en-US" sz="2400" dirty="0"/>
          </a:p>
        </p:txBody>
      </p:sp>
      <p:sp>
        <p:nvSpPr>
          <p:cNvPr id="4" name="Slide Number Placeholder 3"/>
          <p:cNvSpPr>
            <a:spLocks noGrp="1"/>
          </p:cNvSpPr>
          <p:nvPr>
            <p:ph type="sldNum" sz="quarter" idx="12"/>
          </p:nvPr>
        </p:nvSpPr>
        <p:spPr/>
        <p:txBody>
          <a:bodyPr/>
          <a:lstStyle/>
          <a:p>
            <a:fld id="{0FC552F5-2979-4E89-BA91-355AD2046EF2}" type="slidenum">
              <a:rPr lang="en-US" smtClean="0"/>
              <a:t>1</a:t>
            </a:fld>
            <a:endParaRPr lang="en-US"/>
          </a:p>
        </p:txBody>
      </p:sp>
      <p:sp>
        <p:nvSpPr>
          <p:cNvPr id="7" name="Rectangle 6"/>
          <p:cNvSpPr/>
          <p:nvPr/>
        </p:nvSpPr>
        <p:spPr>
          <a:xfrm>
            <a:off x="294658" y="618565"/>
            <a:ext cx="8735042" cy="7109639"/>
          </a:xfrm>
          <a:prstGeom prst="rect">
            <a:avLst/>
          </a:prstGeom>
        </p:spPr>
        <p:txBody>
          <a:bodyPr wrap="square">
            <a:spAutoFit/>
          </a:bodyPr>
          <a:lstStyle/>
          <a:p>
            <a:pPr>
              <a:lnSpc>
                <a:spcPct val="95000"/>
              </a:lnSpc>
            </a:pPr>
            <a:r>
              <a:rPr lang="en-US" sz="2400" dirty="0" smtClean="0"/>
              <a:t>What the field should know about the new ADP 6-22</a:t>
            </a:r>
          </a:p>
          <a:p>
            <a:pPr marL="341313" indent="-341313">
              <a:buFont typeface="+mj-lt"/>
              <a:buAutoNum type="arabicPeriod"/>
            </a:pPr>
            <a:r>
              <a:rPr lang="en-US" dirty="0" smtClean="0"/>
              <a:t>Basic leadership doctrine remains the same </a:t>
            </a:r>
          </a:p>
          <a:p>
            <a:pPr marL="798513" lvl="1" indent="-341313">
              <a:buFont typeface="+mj-lt"/>
              <a:buAutoNum type="alphaLcParenR"/>
            </a:pPr>
            <a:r>
              <a:rPr lang="en-US" dirty="0" smtClean="0"/>
              <a:t>Be </a:t>
            </a:r>
            <a:r>
              <a:rPr lang="en-US" dirty="0"/>
              <a:t>– Know – Do, Leadership Requirements </a:t>
            </a:r>
            <a:r>
              <a:rPr lang="en-US" dirty="0" smtClean="0"/>
              <a:t>Model</a:t>
            </a:r>
          </a:p>
          <a:p>
            <a:pPr marL="800100" lvl="1" indent="-342900">
              <a:buFont typeface="+mj-lt"/>
              <a:buAutoNum type="alphaLcParenR"/>
            </a:pPr>
            <a:r>
              <a:rPr lang="en-US" dirty="0" smtClean="0"/>
              <a:t>“Go-to” source on what is expected of Army leaders and how to lead</a:t>
            </a:r>
          </a:p>
          <a:p>
            <a:pPr marL="341313" indent="-341313">
              <a:buFont typeface="+mj-lt"/>
              <a:buAutoNum type="arabicPeriod"/>
            </a:pPr>
            <a:r>
              <a:rPr lang="en-US" dirty="0" smtClean="0"/>
              <a:t>New Title </a:t>
            </a:r>
            <a:r>
              <a:rPr lang="en-US" dirty="0"/>
              <a:t>- Army Leadership and the Profession, replaces ADP 6-22 (2012), ADRP 6-22 (2012), and ADRP 1 (2015)</a:t>
            </a:r>
            <a:endParaRPr lang="en-US" dirty="0" smtClean="0"/>
          </a:p>
          <a:p>
            <a:pPr marL="341313" indent="-341313">
              <a:buFont typeface="+mj-lt"/>
              <a:buAutoNum type="arabicPeriod"/>
            </a:pPr>
            <a:r>
              <a:rPr lang="en-US" dirty="0" smtClean="0"/>
              <a:t>The Army Values define the Army Ethic</a:t>
            </a:r>
          </a:p>
          <a:p>
            <a:pPr marL="341313" indent="-341313">
              <a:buFont typeface="+mj-lt"/>
              <a:buAutoNum type="arabicPeriod"/>
            </a:pPr>
            <a:r>
              <a:rPr lang="en-US" dirty="0" smtClean="0"/>
              <a:t>Actions described for the operational </a:t>
            </a:r>
            <a:r>
              <a:rPr lang="en-US" dirty="0"/>
              <a:t>context while retaining applicability to all cohorts </a:t>
            </a:r>
            <a:r>
              <a:rPr lang="en-US" dirty="0" smtClean="0"/>
              <a:t>and all </a:t>
            </a:r>
            <a:r>
              <a:rPr lang="en-US" dirty="0"/>
              <a:t>situations</a:t>
            </a:r>
          </a:p>
          <a:p>
            <a:pPr marL="341313" indent="-341313">
              <a:buFont typeface="+mj-lt"/>
              <a:buAutoNum type="arabicPeriod"/>
            </a:pPr>
            <a:r>
              <a:rPr lang="en-US" dirty="0" smtClean="0"/>
              <a:t>Easier to understand</a:t>
            </a:r>
          </a:p>
          <a:p>
            <a:pPr marL="341313" indent="-341313">
              <a:buFont typeface="+mj-lt"/>
              <a:buAutoNum type="arabicPeriod"/>
            </a:pPr>
            <a:r>
              <a:rPr lang="en-US" dirty="0" smtClean="0"/>
              <a:t>Quotes and vignettes in text and call-out boxes</a:t>
            </a:r>
          </a:p>
          <a:p>
            <a:pPr marL="341313" indent="-341313">
              <a:buFont typeface="+mj-lt"/>
              <a:buAutoNum type="arabicPeriod"/>
            </a:pPr>
            <a:r>
              <a:rPr lang="en-US" dirty="0" smtClean="0"/>
              <a:t>New </a:t>
            </a:r>
            <a:r>
              <a:rPr lang="en-US" dirty="0"/>
              <a:t>discussions on …</a:t>
            </a:r>
          </a:p>
          <a:p>
            <a:pPr marL="633412" lvl="1" indent="-342900">
              <a:buFont typeface="+mj-lt"/>
              <a:buAutoNum type="alphaLcParenR"/>
            </a:pPr>
            <a:r>
              <a:rPr lang="en-US" dirty="0"/>
              <a:t>Dynamics of leadership – leaders adjust what they do based on the situation, their role and own capabilities, and the capabilities of those who they lead </a:t>
            </a:r>
          </a:p>
          <a:p>
            <a:pPr marL="633412" lvl="1" indent="-342900">
              <a:buFont typeface="+mj-lt"/>
              <a:buAutoNum type="alphaLcParenR"/>
            </a:pPr>
            <a:r>
              <a:rPr lang="en-US" dirty="0"/>
              <a:t>Following – required by sworn </a:t>
            </a:r>
            <a:r>
              <a:rPr lang="en-US" dirty="0" smtClean="0"/>
              <a:t>oaths </a:t>
            </a:r>
            <a:r>
              <a:rPr lang="en-US" dirty="0"/>
              <a:t>and </a:t>
            </a:r>
            <a:r>
              <a:rPr lang="en-US" dirty="0" smtClean="0"/>
              <a:t>the </a:t>
            </a:r>
            <a:r>
              <a:rPr lang="en-US" dirty="0"/>
              <a:t>authority of those appointed over them</a:t>
            </a:r>
          </a:p>
          <a:p>
            <a:pPr marL="633412" lvl="1" indent="-342900">
              <a:buFont typeface="+mj-lt"/>
              <a:buAutoNum type="alphaLcParenR"/>
            </a:pPr>
            <a:r>
              <a:rPr lang="en-US" dirty="0"/>
              <a:t>Humility – demonstration of right balance of confidence and knowledge of limits</a:t>
            </a:r>
          </a:p>
          <a:p>
            <a:pPr marL="633412" lvl="1" indent="-342900">
              <a:buFont typeface="+mj-lt"/>
              <a:buAutoNum type="alphaLcParenR"/>
            </a:pPr>
            <a:r>
              <a:rPr lang="en-US" dirty="0"/>
              <a:t>Workload – ways leaders mitigate stresses of high workload</a:t>
            </a:r>
          </a:p>
          <a:p>
            <a:pPr marL="633412" lvl="1" indent="-342900">
              <a:buFont typeface="+mj-lt"/>
              <a:buAutoNum type="alphaLcParenR"/>
            </a:pPr>
            <a:r>
              <a:rPr lang="en-US" dirty="0"/>
              <a:t>Counterproductive leadership –  </a:t>
            </a:r>
            <a:r>
              <a:rPr lang="en-US" dirty="0" smtClean="0"/>
              <a:t>means to fail to lead </a:t>
            </a:r>
            <a:r>
              <a:rPr lang="en-US" dirty="0"/>
              <a:t>IAW Army Values and </a:t>
            </a:r>
            <a:r>
              <a:rPr lang="en-US" dirty="0" smtClean="0"/>
              <a:t>LRM competencies; observable behaviors that undermine commitment and productivity, preferred term over toxic leadership (an attribution of a style)</a:t>
            </a:r>
          </a:p>
          <a:p>
            <a:pPr marL="292100" indent="-292100">
              <a:lnSpc>
                <a:spcPct val="95000"/>
              </a:lnSpc>
              <a:buFont typeface="Arial" panose="020B0604020202020204" pitchFamily="34" charset="0"/>
              <a:buChar char="•"/>
            </a:pPr>
            <a:endParaRPr lang="en-US" sz="2400" dirty="0" smtClean="0"/>
          </a:p>
          <a:p>
            <a:pPr marL="292100" indent="-292100">
              <a:lnSpc>
                <a:spcPct val="95000"/>
              </a:lnSpc>
              <a:buFont typeface="Arial" panose="020B0604020202020204" pitchFamily="34" charset="0"/>
              <a:buChar char="•"/>
            </a:pPr>
            <a:endParaRPr lang="en-US" sz="2400" dirty="0" smtClean="0"/>
          </a:p>
          <a:p>
            <a:pPr>
              <a:lnSpc>
                <a:spcPct val="95000"/>
              </a:lnSpc>
            </a:pPr>
            <a:endParaRPr lang="en-US" sz="2400" dirty="0"/>
          </a:p>
          <a:p>
            <a:pPr>
              <a:lnSpc>
                <a:spcPct val="95000"/>
              </a:lnSpc>
            </a:pPr>
            <a:endParaRPr lang="en-US" sz="2400" dirty="0"/>
          </a:p>
        </p:txBody>
      </p:sp>
    </p:spTree>
    <p:extLst>
      <p:ext uri="{BB962C8B-B14F-4D97-AF65-F5344CB8AC3E}">
        <p14:creationId xmlns:p14="http://schemas.microsoft.com/office/powerpoint/2010/main" val="2779925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894" y="0"/>
            <a:ext cx="4545106" cy="618565"/>
          </a:xfrm>
        </p:spPr>
        <p:txBody>
          <a:bodyPr/>
          <a:lstStyle/>
          <a:p>
            <a:pPr algn="ctr"/>
            <a:r>
              <a:rPr lang="en-US" sz="2400" dirty="0" smtClean="0"/>
              <a:t>ADP 6-22 Army Leadership and the Profession – key ideas</a:t>
            </a:r>
            <a:endParaRPr lang="en-US" sz="2400" dirty="0"/>
          </a:p>
        </p:txBody>
      </p:sp>
      <p:sp>
        <p:nvSpPr>
          <p:cNvPr id="4" name="Slide Number Placeholder 3"/>
          <p:cNvSpPr>
            <a:spLocks noGrp="1"/>
          </p:cNvSpPr>
          <p:nvPr>
            <p:ph type="sldNum" sz="quarter" idx="12"/>
          </p:nvPr>
        </p:nvSpPr>
        <p:spPr/>
        <p:txBody>
          <a:bodyPr/>
          <a:lstStyle/>
          <a:p>
            <a:fld id="{0FC552F5-2979-4E89-BA91-355AD2046EF2}" type="slidenum">
              <a:rPr lang="en-US" smtClean="0"/>
              <a:t>2</a:t>
            </a:fld>
            <a:endParaRPr lang="en-US"/>
          </a:p>
        </p:txBody>
      </p:sp>
      <p:sp>
        <p:nvSpPr>
          <p:cNvPr id="7" name="Rectangle 6"/>
          <p:cNvSpPr/>
          <p:nvPr/>
        </p:nvSpPr>
        <p:spPr>
          <a:xfrm>
            <a:off x="201893" y="690538"/>
            <a:ext cx="8608471" cy="5593839"/>
          </a:xfrm>
          <a:prstGeom prst="rect">
            <a:avLst/>
          </a:prstGeom>
        </p:spPr>
        <p:txBody>
          <a:bodyPr wrap="square">
            <a:spAutoFit/>
          </a:bodyPr>
          <a:lstStyle/>
          <a:p>
            <a:pPr marL="342900" indent="-342900">
              <a:lnSpc>
                <a:spcPct val="125000"/>
              </a:lnSpc>
              <a:buFont typeface="Arial" panose="020B0604020202020204" pitchFamily="34" charset="0"/>
              <a:buChar char="•"/>
            </a:pPr>
            <a:r>
              <a:rPr lang="en-US" sz="2200" dirty="0"/>
              <a:t>Applies to </a:t>
            </a:r>
            <a:r>
              <a:rPr lang="en-US" sz="2200" b="1" u="sng" dirty="0"/>
              <a:t>all Army leaders all the time</a:t>
            </a:r>
          </a:p>
          <a:p>
            <a:pPr marL="342900" indent="-342900">
              <a:lnSpc>
                <a:spcPct val="125000"/>
              </a:lnSpc>
              <a:buFont typeface="Arial" panose="020B0604020202020204" pitchFamily="34" charset="0"/>
              <a:buChar char="•"/>
            </a:pPr>
            <a:r>
              <a:rPr lang="en-US" sz="2200" dirty="0">
                <a:solidFill>
                  <a:srgbClr val="0070C0"/>
                </a:solidFill>
              </a:rPr>
              <a:t>A trustworthy profession upon which the Nation relies</a:t>
            </a:r>
          </a:p>
          <a:p>
            <a:pPr marL="342900" indent="-342900">
              <a:lnSpc>
                <a:spcPct val="125000"/>
              </a:lnSpc>
              <a:buFont typeface="Arial" panose="020B0604020202020204" pitchFamily="34" charset="0"/>
              <a:buChar char="•"/>
            </a:pPr>
            <a:r>
              <a:rPr lang="en-US" sz="2200" dirty="0" smtClean="0"/>
              <a:t>Produces </a:t>
            </a:r>
            <a:r>
              <a:rPr lang="en-US" sz="2200" dirty="0"/>
              <a:t>outcomes needed for winning in LSCO</a:t>
            </a:r>
          </a:p>
          <a:p>
            <a:pPr marL="342900" indent="-342900">
              <a:lnSpc>
                <a:spcPct val="125000"/>
              </a:lnSpc>
              <a:buFont typeface="Arial" panose="020B0604020202020204" pitchFamily="34" charset="0"/>
              <a:buChar char="•"/>
            </a:pPr>
            <a:r>
              <a:rPr lang="en-US" sz="2200" dirty="0" smtClean="0"/>
              <a:t>Combat power unifier and multiplier</a:t>
            </a:r>
          </a:p>
          <a:p>
            <a:pPr marL="342900" indent="-342900">
              <a:lnSpc>
                <a:spcPct val="125000"/>
              </a:lnSpc>
              <a:buFont typeface="Arial" panose="020B0604020202020204" pitchFamily="34" charset="0"/>
              <a:buChar char="•"/>
            </a:pPr>
            <a:r>
              <a:rPr lang="en-US" sz="2200" dirty="0" smtClean="0"/>
              <a:t>Be-Know-Do</a:t>
            </a:r>
            <a:endParaRPr lang="en-US" sz="2200" dirty="0" smtClean="0"/>
          </a:p>
          <a:p>
            <a:pPr marL="342900" indent="-342900">
              <a:lnSpc>
                <a:spcPct val="125000"/>
              </a:lnSpc>
              <a:buFont typeface="Arial" panose="020B0604020202020204" pitchFamily="34" charset="0"/>
              <a:buChar char="•"/>
            </a:pPr>
            <a:r>
              <a:rPr lang="en-US" sz="2200" dirty="0" smtClean="0"/>
              <a:t>Leadership is influence</a:t>
            </a:r>
          </a:p>
          <a:p>
            <a:pPr marL="342900" indent="-342900">
              <a:lnSpc>
                <a:spcPct val="125000"/>
              </a:lnSpc>
              <a:buFont typeface="Arial" panose="020B0604020202020204" pitchFamily="34" charset="0"/>
              <a:buChar char="•"/>
            </a:pPr>
            <a:r>
              <a:rPr lang="en-US" sz="2200" dirty="0" smtClean="0"/>
              <a:t>Leadership involves a wide range of behaviors</a:t>
            </a:r>
          </a:p>
          <a:p>
            <a:pPr marL="342900" indent="-342900">
              <a:lnSpc>
                <a:spcPct val="125000"/>
              </a:lnSpc>
              <a:buFont typeface="Arial" panose="020B0604020202020204" pitchFamily="34" charset="0"/>
              <a:buChar char="•"/>
            </a:pPr>
            <a:r>
              <a:rPr lang="en-US" sz="2200" dirty="0"/>
              <a:t>Leadership can be learned and improved</a:t>
            </a:r>
          </a:p>
          <a:p>
            <a:pPr marL="342900" indent="-342900">
              <a:lnSpc>
                <a:spcPct val="125000"/>
              </a:lnSpc>
              <a:buFont typeface="Arial" panose="020B0604020202020204" pitchFamily="34" charset="0"/>
              <a:buChar char="•"/>
            </a:pPr>
            <a:r>
              <a:rPr lang="en-US" sz="2200" dirty="0" smtClean="0"/>
              <a:t>Leader </a:t>
            </a:r>
            <a:r>
              <a:rPr lang="en-US" sz="2200" dirty="0"/>
              <a:t>attributes enable discretionary application of leadership</a:t>
            </a:r>
          </a:p>
          <a:p>
            <a:pPr marL="342900" indent="-342900">
              <a:lnSpc>
                <a:spcPct val="125000"/>
              </a:lnSpc>
              <a:buFont typeface="Arial" panose="020B0604020202020204" pitchFamily="34" charset="0"/>
              <a:buChar char="•"/>
            </a:pPr>
            <a:r>
              <a:rPr lang="en-US" sz="2200" dirty="0" smtClean="0"/>
              <a:t>All leaders are also followers</a:t>
            </a:r>
          </a:p>
          <a:p>
            <a:pPr marL="342900" indent="-342900">
              <a:lnSpc>
                <a:spcPct val="125000"/>
              </a:lnSpc>
              <a:buFont typeface="Arial" panose="020B0604020202020204" pitchFamily="34" charset="0"/>
              <a:buChar char="•"/>
            </a:pPr>
            <a:r>
              <a:rPr lang="en-US" sz="2200" dirty="0" smtClean="0"/>
              <a:t>What leaders should NOT be and do:  counterproductive </a:t>
            </a:r>
          </a:p>
          <a:p>
            <a:pPr marL="342900" indent="-342900">
              <a:lnSpc>
                <a:spcPct val="125000"/>
              </a:lnSpc>
              <a:buFont typeface="Arial" panose="020B0604020202020204" pitchFamily="34" charset="0"/>
              <a:buChar char="•"/>
            </a:pPr>
            <a:r>
              <a:rPr lang="en-US" sz="2200" dirty="0" smtClean="0"/>
              <a:t>Need to understand to apply in performance appraisals, development, assessment &amp; counseling</a:t>
            </a:r>
          </a:p>
        </p:txBody>
      </p:sp>
    </p:spTree>
    <p:extLst>
      <p:ext uri="{BB962C8B-B14F-4D97-AF65-F5344CB8AC3E}">
        <p14:creationId xmlns:p14="http://schemas.microsoft.com/office/powerpoint/2010/main" val="865192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894" y="0"/>
            <a:ext cx="4545106" cy="618565"/>
          </a:xfrm>
        </p:spPr>
        <p:txBody>
          <a:bodyPr/>
          <a:lstStyle/>
          <a:p>
            <a:pPr algn="ctr"/>
            <a:r>
              <a:rPr lang="en-US" sz="2400" dirty="0" smtClean="0"/>
              <a:t>ADP 6-22 Army Leadership and the Profession</a:t>
            </a:r>
            <a:endParaRPr lang="en-US" sz="2400" dirty="0"/>
          </a:p>
        </p:txBody>
      </p:sp>
      <p:sp>
        <p:nvSpPr>
          <p:cNvPr id="4" name="Slide Number Placeholder 3"/>
          <p:cNvSpPr>
            <a:spLocks noGrp="1"/>
          </p:cNvSpPr>
          <p:nvPr>
            <p:ph type="sldNum" sz="quarter" idx="12"/>
          </p:nvPr>
        </p:nvSpPr>
        <p:spPr/>
        <p:txBody>
          <a:bodyPr/>
          <a:lstStyle/>
          <a:p>
            <a:fld id="{0FC552F5-2979-4E89-BA91-355AD2046EF2}" type="slidenum">
              <a:rPr lang="en-US" smtClean="0"/>
              <a:t>3</a:t>
            </a:fld>
            <a:endParaRPr lang="en-US"/>
          </a:p>
        </p:txBody>
      </p:sp>
      <p:sp>
        <p:nvSpPr>
          <p:cNvPr id="7" name="Rectangle 6"/>
          <p:cNvSpPr/>
          <p:nvPr/>
        </p:nvSpPr>
        <p:spPr>
          <a:xfrm>
            <a:off x="294658" y="929001"/>
            <a:ext cx="8608471" cy="5478423"/>
          </a:xfrm>
          <a:prstGeom prst="rect">
            <a:avLst/>
          </a:prstGeom>
        </p:spPr>
        <p:txBody>
          <a:bodyPr wrap="square">
            <a:spAutoFit/>
          </a:bodyPr>
          <a:lstStyle/>
          <a:p>
            <a:pPr>
              <a:lnSpc>
                <a:spcPct val="125000"/>
              </a:lnSpc>
            </a:pPr>
            <a:r>
              <a:rPr lang="en-US" sz="1750" b="1" dirty="0"/>
              <a:t>The Army</a:t>
            </a:r>
            <a:r>
              <a:rPr lang="en-US" sz="1750" dirty="0"/>
              <a:t>: a shared legacy to defend the Nation’s interests and its people</a:t>
            </a:r>
            <a:endParaRPr lang="en-US" sz="1750" b="1" dirty="0"/>
          </a:p>
          <a:p>
            <a:pPr>
              <a:lnSpc>
                <a:spcPct val="125000"/>
              </a:lnSpc>
            </a:pPr>
            <a:r>
              <a:rPr lang="en-US" sz="1750" b="1" dirty="0" smtClean="0"/>
              <a:t>Army </a:t>
            </a:r>
            <a:r>
              <a:rPr lang="en-US" sz="1750" b="1" dirty="0"/>
              <a:t>Profession</a:t>
            </a:r>
            <a:r>
              <a:rPr lang="en-US" sz="1750" dirty="0"/>
              <a:t>: society’s trust that grants the Army relative autonomy with oversight</a:t>
            </a:r>
          </a:p>
          <a:p>
            <a:pPr>
              <a:lnSpc>
                <a:spcPct val="125000"/>
              </a:lnSpc>
            </a:pPr>
            <a:r>
              <a:rPr lang="en-US" sz="1750" b="1" dirty="0"/>
              <a:t>Army Leadership</a:t>
            </a:r>
            <a:r>
              <a:rPr lang="en-US" sz="1750" dirty="0"/>
              <a:t>: purpose, direction, and motivation to accomplish the mission and </a:t>
            </a:r>
            <a:r>
              <a:rPr lang="en-US" sz="1750" dirty="0" smtClean="0"/>
              <a:t>improve the organization</a:t>
            </a:r>
          </a:p>
          <a:p>
            <a:pPr>
              <a:lnSpc>
                <a:spcPct val="125000"/>
              </a:lnSpc>
            </a:pPr>
            <a:r>
              <a:rPr lang="en-US" sz="1750" b="1" dirty="0" smtClean="0"/>
              <a:t>Army </a:t>
            </a:r>
            <a:r>
              <a:rPr lang="en-US" sz="1750" b="1" dirty="0"/>
              <a:t>Leadership Requirements Model</a:t>
            </a:r>
            <a:r>
              <a:rPr lang="en-US" sz="1750" dirty="0"/>
              <a:t>:  what leaders should be, know, and do</a:t>
            </a:r>
          </a:p>
          <a:p>
            <a:pPr>
              <a:lnSpc>
                <a:spcPct val="125000"/>
              </a:lnSpc>
            </a:pPr>
            <a:r>
              <a:rPr lang="en-US" sz="1750" b="1" dirty="0"/>
              <a:t>Leader Attributes (Be and Know)</a:t>
            </a:r>
            <a:r>
              <a:rPr lang="en-US" sz="1750" dirty="0"/>
              <a:t>: Army Values, Empathy, Warrior Ethos/Service Ethos, Discipline, Humility, Military </a:t>
            </a:r>
            <a:r>
              <a:rPr lang="en-US" sz="1750"/>
              <a:t>Bearing/Professional </a:t>
            </a:r>
            <a:r>
              <a:rPr lang="en-US" sz="1750" smtClean="0"/>
              <a:t>Bearing</a:t>
            </a:r>
            <a:r>
              <a:rPr lang="en-US" sz="1750" dirty="0"/>
              <a:t>, Fitness, Confidence, Resilience, Mental Agility, Judgment, Innovation, Interpersonal Tact, Expertise</a:t>
            </a:r>
          </a:p>
          <a:p>
            <a:pPr>
              <a:lnSpc>
                <a:spcPct val="125000"/>
              </a:lnSpc>
            </a:pPr>
            <a:r>
              <a:rPr lang="en-US" sz="1750" b="1" dirty="0"/>
              <a:t>Leadership Competencies (Do)</a:t>
            </a:r>
            <a:r>
              <a:rPr lang="en-US" sz="1750" dirty="0"/>
              <a:t>: Leads Others, Build Trust, Extends Influence, Leads by Example, Communicates, Prepares </a:t>
            </a:r>
            <a:r>
              <a:rPr lang="en-US" sz="1750" dirty="0" smtClean="0"/>
              <a:t>Self</a:t>
            </a:r>
            <a:r>
              <a:rPr lang="en-US" sz="1750" dirty="0"/>
              <a:t>, Creates a Positive Environment, Develops Others, Stewards the Profession, Gets Results</a:t>
            </a:r>
          </a:p>
          <a:p>
            <a:pPr>
              <a:lnSpc>
                <a:spcPct val="125000"/>
              </a:lnSpc>
            </a:pPr>
            <a:r>
              <a:rPr lang="en-US" sz="1750" b="1" dirty="0" smtClean="0"/>
              <a:t>Dynamics </a:t>
            </a:r>
            <a:r>
              <a:rPr lang="en-US" sz="1750" b="1" dirty="0"/>
              <a:t>of Leadership</a:t>
            </a:r>
            <a:r>
              <a:rPr lang="en-US" sz="1750" dirty="0"/>
              <a:t>: adaptation based on the leader, the led, and the situation</a:t>
            </a:r>
          </a:p>
          <a:p>
            <a:pPr>
              <a:lnSpc>
                <a:spcPct val="125000"/>
              </a:lnSpc>
            </a:pPr>
            <a:r>
              <a:rPr lang="en-US" sz="1750" b="1" dirty="0" smtClean="0"/>
              <a:t>Roles </a:t>
            </a:r>
            <a:r>
              <a:rPr lang="en-US" sz="1750" b="1" dirty="0"/>
              <a:t>and Levels of Leadership</a:t>
            </a:r>
            <a:r>
              <a:rPr lang="en-US" sz="1750" dirty="0"/>
              <a:t>: similarities and difference by cohort and level</a:t>
            </a:r>
          </a:p>
          <a:p>
            <a:pPr>
              <a:lnSpc>
                <a:spcPct val="125000"/>
              </a:lnSpc>
            </a:pPr>
            <a:r>
              <a:rPr lang="en-US" sz="1750" b="1" dirty="0" smtClean="0"/>
              <a:t>Leadership </a:t>
            </a:r>
            <a:r>
              <a:rPr lang="en-US" sz="1750" b="1" dirty="0"/>
              <a:t>in Practice</a:t>
            </a:r>
            <a:r>
              <a:rPr lang="en-US" sz="1750" dirty="0"/>
              <a:t>: special considerations during </a:t>
            </a:r>
            <a:r>
              <a:rPr lang="en-US" sz="1750" dirty="0" smtClean="0"/>
              <a:t>mission preparation </a:t>
            </a:r>
            <a:r>
              <a:rPr lang="en-US" sz="1750" dirty="0"/>
              <a:t>and execution</a:t>
            </a:r>
            <a:endParaRPr lang="en-US" sz="1750" b="1" dirty="0"/>
          </a:p>
          <a:p>
            <a:pPr>
              <a:lnSpc>
                <a:spcPct val="125000"/>
              </a:lnSpc>
            </a:pPr>
            <a:r>
              <a:rPr lang="en-US" sz="1750" b="1" dirty="0"/>
              <a:t>Organizational Leadership</a:t>
            </a:r>
            <a:r>
              <a:rPr lang="en-US" sz="1750" dirty="0"/>
              <a:t>: plans and synchronizing actions executed through subordinates</a:t>
            </a:r>
            <a:endParaRPr lang="en-US" sz="1750" b="1" dirty="0"/>
          </a:p>
          <a:p>
            <a:pPr>
              <a:lnSpc>
                <a:spcPct val="125000"/>
              </a:lnSpc>
            </a:pPr>
            <a:r>
              <a:rPr lang="en-US" sz="1750" b="1" dirty="0"/>
              <a:t>Strategic Leadership</a:t>
            </a:r>
            <a:r>
              <a:rPr lang="en-US" sz="1750" dirty="0"/>
              <a:t>: shaping actions that set conditions for current and future success</a:t>
            </a:r>
          </a:p>
        </p:txBody>
      </p:sp>
    </p:spTree>
    <p:extLst>
      <p:ext uri="{BB962C8B-B14F-4D97-AF65-F5344CB8AC3E}">
        <p14:creationId xmlns:p14="http://schemas.microsoft.com/office/powerpoint/2010/main" val="4073406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894" y="0"/>
            <a:ext cx="4545106" cy="618565"/>
          </a:xfrm>
        </p:spPr>
        <p:txBody>
          <a:bodyPr/>
          <a:lstStyle/>
          <a:p>
            <a:pPr algn="ctr"/>
            <a:r>
              <a:rPr lang="en-US" sz="2400" dirty="0" smtClean="0"/>
              <a:t>ADP 6-22 Terms</a:t>
            </a:r>
            <a:endParaRPr lang="en-US" sz="2400" dirty="0"/>
          </a:p>
        </p:txBody>
      </p:sp>
      <p:sp>
        <p:nvSpPr>
          <p:cNvPr id="4" name="Slide Number Placeholder 3"/>
          <p:cNvSpPr>
            <a:spLocks noGrp="1"/>
          </p:cNvSpPr>
          <p:nvPr>
            <p:ph type="sldNum" sz="quarter" idx="12"/>
          </p:nvPr>
        </p:nvSpPr>
        <p:spPr/>
        <p:txBody>
          <a:bodyPr/>
          <a:lstStyle/>
          <a:p>
            <a:fld id="{0FC552F5-2979-4E89-BA91-355AD2046EF2}" type="slidenum">
              <a:rPr lang="en-US" smtClean="0"/>
              <a:t>4</a:t>
            </a:fld>
            <a:endParaRPr lang="en-US"/>
          </a:p>
        </p:txBody>
      </p:sp>
      <p:sp>
        <p:nvSpPr>
          <p:cNvPr id="7" name="Rectangle 6"/>
          <p:cNvSpPr/>
          <p:nvPr/>
        </p:nvSpPr>
        <p:spPr>
          <a:xfrm>
            <a:off x="294658" y="1154288"/>
            <a:ext cx="8608471" cy="4247317"/>
          </a:xfrm>
          <a:prstGeom prst="rect">
            <a:avLst/>
          </a:prstGeom>
        </p:spPr>
        <p:txBody>
          <a:bodyPr wrap="square">
            <a:spAutoFit/>
          </a:bodyPr>
          <a:lstStyle/>
          <a:p>
            <a:r>
              <a:rPr lang="en-US" dirty="0" smtClean="0"/>
              <a:t>The</a:t>
            </a:r>
            <a:r>
              <a:rPr lang="en-US" b="1" i="1" dirty="0" smtClean="0"/>
              <a:t> </a:t>
            </a:r>
            <a:r>
              <a:rPr lang="en-US" b="1" i="1" dirty="0"/>
              <a:t>Army </a:t>
            </a:r>
            <a:r>
              <a:rPr lang="en-US" b="1" i="1" dirty="0" smtClean="0"/>
              <a:t>Profession </a:t>
            </a:r>
            <a:r>
              <a:rPr lang="en-US" dirty="0" smtClean="0"/>
              <a:t>is a </a:t>
            </a:r>
            <a:r>
              <a:rPr lang="en-US" dirty="0"/>
              <a:t>vocation </a:t>
            </a:r>
            <a:r>
              <a:rPr lang="en-US" dirty="0">
                <a:solidFill>
                  <a:srgbClr val="FF0000"/>
                </a:solidFill>
              </a:rPr>
              <a:t>of Soldiers and DA Civilians whose collective expertise </a:t>
            </a:r>
            <a:r>
              <a:rPr lang="en-US" dirty="0"/>
              <a:t>is the ethical </a:t>
            </a:r>
            <a:r>
              <a:rPr lang="en-US" dirty="0">
                <a:solidFill>
                  <a:srgbClr val="FF0000"/>
                </a:solidFill>
              </a:rPr>
              <a:t>design of, support to, </a:t>
            </a:r>
            <a:r>
              <a:rPr lang="en-US" dirty="0"/>
              <a:t>and application of </a:t>
            </a:r>
            <a:r>
              <a:rPr lang="en-US" dirty="0" err="1"/>
              <a:t>landpower</a:t>
            </a:r>
            <a:r>
              <a:rPr lang="en-US" dirty="0"/>
              <a:t>; serving under civilian authority; and entrusted to defend the Constitution and the rights and interests of the American people</a:t>
            </a:r>
            <a:r>
              <a:rPr lang="en-US" dirty="0" smtClean="0"/>
              <a:t>.</a:t>
            </a:r>
          </a:p>
          <a:p>
            <a:endParaRPr lang="en-US" dirty="0"/>
          </a:p>
          <a:p>
            <a:r>
              <a:rPr lang="en-US" b="1" i="1" dirty="0" smtClean="0"/>
              <a:t>Leadership </a:t>
            </a:r>
            <a:r>
              <a:rPr lang="en-US" dirty="0" smtClean="0"/>
              <a:t>is the </a:t>
            </a:r>
            <a:r>
              <a:rPr lang="en-US" dirty="0">
                <a:solidFill>
                  <a:srgbClr val="FF0000"/>
                </a:solidFill>
              </a:rPr>
              <a:t>activity</a:t>
            </a:r>
            <a:r>
              <a:rPr lang="en-US" dirty="0"/>
              <a:t> of influencing people by providing purpose, direction, and motivation to accomplish the mission and improve the organization</a:t>
            </a:r>
            <a:r>
              <a:rPr lang="en-US" dirty="0" smtClean="0"/>
              <a:t>.</a:t>
            </a:r>
          </a:p>
          <a:p>
            <a:endParaRPr lang="en-US" dirty="0"/>
          </a:p>
          <a:p>
            <a:r>
              <a:rPr lang="en-US" dirty="0"/>
              <a:t>An </a:t>
            </a:r>
            <a:r>
              <a:rPr lang="en-US" b="1" i="1" dirty="0"/>
              <a:t>Army leader</a:t>
            </a:r>
            <a:r>
              <a:rPr lang="en-US" b="1" dirty="0"/>
              <a:t> </a:t>
            </a:r>
            <a:r>
              <a:rPr lang="en-US" dirty="0"/>
              <a:t>is anyone who by virtue of assumed role or assigned responsibility inspires and influences people </a:t>
            </a:r>
            <a:r>
              <a:rPr lang="en-US" dirty="0">
                <a:solidFill>
                  <a:srgbClr val="FF0000"/>
                </a:solidFill>
              </a:rPr>
              <a:t>by providing purpose, direction, and motivation </a:t>
            </a:r>
            <a:r>
              <a:rPr lang="en-US" dirty="0"/>
              <a:t>to accomplish </a:t>
            </a:r>
            <a:r>
              <a:rPr lang="en-US" dirty="0">
                <a:solidFill>
                  <a:srgbClr val="FF0000"/>
                </a:solidFill>
              </a:rPr>
              <a:t>the mission and improve the organization</a:t>
            </a:r>
            <a:r>
              <a:rPr lang="en-US" dirty="0" smtClean="0"/>
              <a:t>.</a:t>
            </a:r>
            <a:r>
              <a:rPr lang="en-US" i="1" dirty="0"/>
              <a:t> </a:t>
            </a:r>
            <a:endParaRPr lang="en-US" i="1" dirty="0" smtClean="0"/>
          </a:p>
          <a:p>
            <a:endParaRPr lang="en-US" b="1" i="1" dirty="0"/>
          </a:p>
          <a:p>
            <a:r>
              <a:rPr lang="en-US" b="1" i="1" dirty="0" smtClean="0"/>
              <a:t>Counterproductive </a:t>
            </a:r>
            <a:r>
              <a:rPr lang="en-US" b="1" i="1" dirty="0"/>
              <a:t>leadership</a:t>
            </a:r>
            <a:r>
              <a:rPr lang="en-US" b="1" dirty="0"/>
              <a:t> </a:t>
            </a:r>
            <a:r>
              <a:rPr lang="en-US" dirty="0"/>
              <a:t>is the </a:t>
            </a:r>
            <a:r>
              <a:rPr lang="en-US" dirty="0">
                <a:solidFill>
                  <a:srgbClr val="FF0000"/>
                </a:solidFill>
              </a:rPr>
              <a:t>demonstration of leader behaviors that violate one or more of the Army's core leader competencies or Army values, preventing a climate conducive to mission accomplishment</a:t>
            </a:r>
            <a:r>
              <a:rPr lang="en-US" dirty="0"/>
              <a:t>.</a:t>
            </a:r>
          </a:p>
        </p:txBody>
      </p:sp>
    </p:spTree>
    <p:extLst>
      <p:ext uri="{BB962C8B-B14F-4D97-AF65-F5344CB8AC3E}">
        <p14:creationId xmlns:p14="http://schemas.microsoft.com/office/powerpoint/2010/main" val="3817666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p:cNvCxnSpPr>
            <a:stCxn id="6" idx="2"/>
            <a:endCxn id="12" idx="0"/>
          </p:cNvCxnSpPr>
          <p:nvPr/>
        </p:nvCxnSpPr>
        <p:spPr>
          <a:xfrm>
            <a:off x="8046310" y="1694028"/>
            <a:ext cx="0" cy="401819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98894" y="0"/>
            <a:ext cx="4545106" cy="618565"/>
          </a:xfrm>
        </p:spPr>
        <p:txBody>
          <a:bodyPr/>
          <a:lstStyle/>
          <a:p>
            <a:pPr algn="ctr"/>
            <a:r>
              <a:rPr lang="en-US" sz="2400" dirty="0" smtClean="0"/>
              <a:t>ADP 6-22 Logic Map</a:t>
            </a:r>
            <a:endParaRPr lang="en-US" sz="2400" dirty="0"/>
          </a:p>
        </p:txBody>
      </p:sp>
      <p:sp>
        <p:nvSpPr>
          <p:cNvPr id="4" name="Slide Number Placeholder 3"/>
          <p:cNvSpPr>
            <a:spLocks noGrp="1"/>
          </p:cNvSpPr>
          <p:nvPr>
            <p:ph type="sldNum" sz="quarter" idx="12"/>
          </p:nvPr>
        </p:nvSpPr>
        <p:spPr/>
        <p:txBody>
          <a:bodyPr/>
          <a:lstStyle/>
          <a:p>
            <a:fld id="{0FC552F5-2979-4E89-BA91-355AD2046EF2}" type="slidenum">
              <a:rPr lang="en-US" smtClean="0"/>
              <a:t>5</a:t>
            </a:fld>
            <a:endParaRPr lang="en-US"/>
          </a:p>
        </p:txBody>
      </p:sp>
      <p:pic>
        <p:nvPicPr>
          <p:cNvPr id="5" name="Picture 4"/>
          <p:cNvPicPr/>
          <p:nvPr/>
        </p:nvPicPr>
        <p:blipFill rotWithShape="1">
          <a:blip r:embed="rId3" cstate="print">
            <a:extLst>
              <a:ext uri="{28A0092B-C50C-407E-A947-70E740481C1C}">
                <a14:useLocalDpi xmlns:a14="http://schemas.microsoft.com/office/drawing/2010/main" val="0"/>
              </a:ext>
            </a:extLst>
          </a:blip>
          <a:srcRect b="3210"/>
          <a:stretch/>
        </p:blipFill>
        <p:spPr bwMode="auto">
          <a:xfrm>
            <a:off x="2508949" y="770698"/>
            <a:ext cx="4330196" cy="5585653"/>
          </a:xfrm>
          <a:prstGeom prst="rect">
            <a:avLst/>
          </a:prstGeom>
          <a:ln w="12700">
            <a:solidFill>
              <a:sysClr val="windowText" lastClr="000000"/>
            </a:solidFill>
          </a:ln>
          <a:extLst>
            <a:ext uri="{53640926-AAD7-44D8-BBD7-CCE9431645EC}">
              <a14:shadowObscured xmlns:a14="http://schemas.microsoft.com/office/drawing/2010/main"/>
            </a:ext>
          </a:extLst>
        </p:spPr>
      </p:pic>
      <p:sp>
        <p:nvSpPr>
          <p:cNvPr id="3" name="TextBox 2"/>
          <p:cNvSpPr txBox="1"/>
          <p:nvPr/>
        </p:nvSpPr>
        <p:spPr>
          <a:xfrm>
            <a:off x="248235" y="885837"/>
            <a:ext cx="2107097" cy="3416320"/>
          </a:xfrm>
          <a:prstGeom prst="rect">
            <a:avLst/>
          </a:prstGeom>
          <a:noFill/>
        </p:spPr>
        <p:txBody>
          <a:bodyPr wrap="square" rtlCol="0">
            <a:spAutoFit/>
          </a:bodyPr>
          <a:lstStyle/>
          <a:p>
            <a:r>
              <a:rPr lang="en-US" dirty="0" smtClean="0">
                <a:solidFill>
                  <a:schemeClr val="accent5">
                    <a:lumMod val="75000"/>
                  </a:schemeClr>
                </a:solidFill>
              </a:rPr>
              <a:t>Army profession – </a:t>
            </a:r>
          </a:p>
          <a:p>
            <a:r>
              <a:rPr lang="en-US" dirty="0" smtClean="0">
                <a:solidFill>
                  <a:schemeClr val="accent5">
                    <a:lumMod val="75000"/>
                  </a:schemeClr>
                </a:solidFill>
              </a:rPr>
              <a:t>An Army demonstrating character, competence and commitment establishes trust with the Nation to allow the Army to operate autonomously with prudent oversight</a:t>
            </a:r>
            <a:endParaRPr lang="en-US" dirty="0">
              <a:solidFill>
                <a:schemeClr val="accent5">
                  <a:lumMod val="75000"/>
                </a:schemeClr>
              </a:solidFill>
            </a:endParaRPr>
          </a:p>
        </p:txBody>
      </p:sp>
      <p:sp>
        <p:nvSpPr>
          <p:cNvPr id="6" name="TextBox 5"/>
          <p:cNvSpPr txBox="1"/>
          <p:nvPr/>
        </p:nvSpPr>
        <p:spPr>
          <a:xfrm>
            <a:off x="7118244" y="770698"/>
            <a:ext cx="1856132" cy="923330"/>
          </a:xfrm>
          <a:prstGeom prst="rect">
            <a:avLst/>
          </a:prstGeom>
          <a:solidFill>
            <a:schemeClr val="bg1"/>
          </a:solidFill>
          <a:ln>
            <a:solidFill>
              <a:schemeClr val="accent6">
                <a:lumMod val="50000"/>
              </a:schemeClr>
            </a:solidFill>
          </a:ln>
        </p:spPr>
        <p:txBody>
          <a:bodyPr wrap="square" rtlCol="0">
            <a:spAutoFit/>
          </a:bodyPr>
          <a:lstStyle/>
          <a:p>
            <a:pPr algn="ctr"/>
            <a:r>
              <a:rPr lang="en-US" b="1" dirty="0" smtClean="0">
                <a:solidFill>
                  <a:schemeClr val="accent6">
                    <a:lumMod val="75000"/>
                  </a:schemeClr>
                </a:solidFill>
              </a:rPr>
              <a:t>Influence for mission and organization</a:t>
            </a:r>
            <a:endParaRPr lang="en-US" b="1" dirty="0">
              <a:solidFill>
                <a:schemeClr val="accent6">
                  <a:lumMod val="75000"/>
                </a:schemeClr>
              </a:solidFill>
            </a:endParaRPr>
          </a:p>
        </p:txBody>
      </p:sp>
      <p:sp>
        <p:nvSpPr>
          <p:cNvPr id="8" name="TextBox 7"/>
          <p:cNvSpPr txBox="1"/>
          <p:nvPr/>
        </p:nvSpPr>
        <p:spPr>
          <a:xfrm>
            <a:off x="7118244" y="1884809"/>
            <a:ext cx="1856132" cy="646331"/>
          </a:xfrm>
          <a:prstGeom prst="rect">
            <a:avLst/>
          </a:prstGeom>
          <a:solidFill>
            <a:schemeClr val="bg1"/>
          </a:solidFill>
          <a:ln>
            <a:solidFill>
              <a:schemeClr val="accent6">
                <a:lumMod val="50000"/>
              </a:schemeClr>
            </a:solidFill>
          </a:ln>
        </p:spPr>
        <p:txBody>
          <a:bodyPr wrap="square" rtlCol="0">
            <a:spAutoFit/>
          </a:bodyPr>
          <a:lstStyle/>
          <a:p>
            <a:pPr algn="ctr"/>
            <a:r>
              <a:rPr lang="en-US" b="1" dirty="0" smtClean="0">
                <a:solidFill>
                  <a:schemeClr val="accent6">
                    <a:lumMod val="75000"/>
                  </a:schemeClr>
                </a:solidFill>
              </a:rPr>
              <a:t>Desired leader characteristics</a:t>
            </a:r>
            <a:endParaRPr lang="en-US" b="1" dirty="0">
              <a:solidFill>
                <a:schemeClr val="accent6">
                  <a:lumMod val="75000"/>
                </a:schemeClr>
              </a:solidFill>
            </a:endParaRPr>
          </a:p>
        </p:txBody>
      </p:sp>
      <p:sp>
        <p:nvSpPr>
          <p:cNvPr id="9" name="TextBox 8"/>
          <p:cNvSpPr txBox="1"/>
          <p:nvPr/>
        </p:nvSpPr>
        <p:spPr>
          <a:xfrm>
            <a:off x="7118244" y="2707463"/>
            <a:ext cx="1856132" cy="1477328"/>
          </a:xfrm>
          <a:prstGeom prst="rect">
            <a:avLst/>
          </a:prstGeom>
          <a:solidFill>
            <a:schemeClr val="bg1"/>
          </a:solidFill>
          <a:ln>
            <a:solidFill>
              <a:schemeClr val="accent6">
                <a:lumMod val="50000"/>
              </a:schemeClr>
            </a:solidFill>
          </a:ln>
        </p:spPr>
        <p:txBody>
          <a:bodyPr wrap="square" rtlCol="0">
            <a:spAutoFit/>
          </a:bodyPr>
          <a:lstStyle/>
          <a:p>
            <a:pPr algn="ctr"/>
            <a:r>
              <a:rPr lang="en-US" b="1" dirty="0" smtClean="0">
                <a:solidFill>
                  <a:schemeClr val="accent6">
                    <a:lumMod val="75000"/>
                  </a:schemeClr>
                </a:solidFill>
              </a:rPr>
              <a:t>An element of combat power -</a:t>
            </a:r>
          </a:p>
          <a:p>
            <a:pPr algn="ctr"/>
            <a:r>
              <a:rPr lang="en-US" b="1" dirty="0" smtClean="0">
                <a:solidFill>
                  <a:schemeClr val="accent6">
                    <a:lumMod val="75000"/>
                  </a:schemeClr>
                </a:solidFill>
              </a:rPr>
              <a:t>Unifies and multiplies other elements</a:t>
            </a:r>
            <a:endParaRPr lang="en-US" b="1" dirty="0">
              <a:solidFill>
                <a:schemeClr val="accent6">
                  <a:lumMod val="75000"/>
                </a:schemeClr>
              </a:solidFill>
            </a:endParaRPr>
          </a:p>
        </p:txBody>
      </p:sp>
      <p:sp>
        <p:nvSpPr>
          <p:cNvPr id="10" name="TextBox 9"/>
          <p:cNvSpPr txBox="1"/>
          <p:nvPr/>
        </p:nvSpPr>
        <p:spPr>
          <a:xfrm>
            <a:off x="7118244" y="4302157"/>
            <a:ext cx="1856132" cy="646331"/>
          </a:xfrm>
          <a:prstGeom prst="rect">
            <a:avLst/>
          </a:prstGeom>
          <a:solidFill>
            <a:schemeClr val="bg1"/>
          </a:solidFill>
          <a:ln>
            <a:solidFill>
              <a:schemeClr val="accent6">
                <a:lumMod val="50000"/>
              </a:schemeClr>
            </a:solidFill>
          </a:ln>
        </p:spPr>
        <p:txBody>
          <a:bodyPr wrap="square" rtlCol="0">
            <a:spAutoFit/>
          </a:bodyPr>
          <a:lstStyle/>
          <a:p>
            <a:pPr algn="ctr"/>
            <a:r>
              <a:rPr lang="en-US" b="1" dirty="0" smtClean="0">
                <a:solidFill>
                  <a:schemeClr val="accent6">
                    <a:lumMod val="75000"/>
                  </a:schemeClr>
                </a:solidFill>
              </a:rPr>
              <a:t>Relation to Command</a:t>
            </a:r>
            <a:endParaRPr lang="en-US" b="1" dirty="0">
              <a:solidFill>
                <a:schemeClr val="accent6">
                  <a:lumMod val="75000"/>
                </a:schemeClr>
              </a:solidFill>
            </a:endParaRPr>
          </a:p>
        </p:txBody>
      </p:sp>
      <p:sp>
        <p:nvSpPr>
          <p:cNvPr id="11" name="TextBox 10"/>
          <p:cNvSpPr txBox="1"/>
          <p:nvPr/>
        </p:nvSpPr>
        <p:spPr>
          <a:xfrm>
            <a:off x="7118244" y="5020824"/>
            <a:ext cx="1856132" cy="369332"/>
          </a:xfrm>
          <a:prstGeom prst="rect">
            <a:avLst/>
          </a:prstGeom>
          <a:solidFill>
            <a:schemeClr val="bg1"/>
          </a:solidFill>
          <a:ln>
            <a:solidFill>
              <a:schemeClr val="accent6">
                <a:lumMod val="50000"/>
              </a:schemeClr>
            </a:solidFill>
          </a:ln>
        </p:spPr>
        <p:txBody>
          <a:bodyPr wrap="square" rtlCol="0">
            <a:spAutoFit/>
          </a:bodyPr>
          <a:lstStyle/>
          <a:p>
            <a:pPr algn="ctr"/>
            <a:r>
              <a:rPr lang="en-US" b="1" dirty="0" smtClean="0">
                <a:solidFill>
                  <a:schemeClr val="accent6">
                    <a:lumMod val="75000"/>
                  </a:schemeClr>
                </a:solidFill>
              </a:rPr>
              <a:t>LSCO</a:t>
            </a:r>
            <a:endParaRPr lang="en-US" b="1" dirty="0">
              <a:solidFill>
                <a:schemeClr val="accent6">
                  <a:lumMod val="75000"/>
                </a:schemeClr>
              </a:solidFill>
            </a:endParaRPr>
          </a:p>
        </p:txBody>
      </p:sp>
      <p:sp>
        <p:nvSpPr>
          <p:cNvPr id="12" name="TextBox 11"/>
          <p:cNvSpPr txBox="1"/>
          <p:nvPr/>
        </p:nvSpPr>
        <p:spPr>
          <a:xfrm>
            <a:off x="7118244" y="5712221"/>
            <a:ext cx="1856132" cy="646331"/>
          </a:xfrm>
          <a:prstGeom prst="rect">
            <a:avLst/>
          </a:prstGeom>
          <a:solidFill>
            <a:schemeClr val="bg1"/>
          </a:solidFill>
          <a:ln>
            <a:solidFill>
              <a:schemeClr val="accent6">
                <a:lumMod val="50000"/>
              </a:schemeClr>
            </a:solidFill>
          </a:ln>
        </p:spPr>
        <p:txBody>
          <a:bodyPr wrap="square" rtlCol="0">
            <a:spAutoFit/>
          </a:bodyPr>
          <a:lstStyle/>
          <a:p>
            <a:pPr algn="ctr"/>
            <a:r>
              <a:rPr lang="en-US" b="1" dirty="0" smtClean="0">
                <a:solidFill>
                  <a:schemeClr val="accent6">
                    <a:lumMod val="75000"/>
                  </a:schemeClr>
                </a:solidFill>
              </a:rPr>
              <a:t>Multiple Outcomes</a:t>
            </a:r>
            <a:endParaRPr lang="en-US" b="1" dirty="0">
              <a:solidFill>
                <a:schemeClr val="accent6">
                  <a:lumMod val="75000"/>
                </a:schemeClr>
              </a:solidFill>
            </a:endParaRPr>
          </a:p>
        </p:txBody>
      </p:sp>
    </p:spTree>
    <p:extLst>
      <p:ext uri="{BB962C8B-B14F-4D97-AF65-F5344CB8AC3E}">
        <p14:creationId xmlns:p14="http://schemas.microsoft.com/office/powerpoint/2010/main" val="2854376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894" y="0"/>
            <a:ext cx="4545106" cy="618565"/>
          </a:xfrm>
        </p:spPr>
        <p:txBody>
          <a:bodyPr/>
          <a:lstStyle/>
          <a:p>
            <a:pPr algn="ctr"/>
            <a:r>
              <a:rPr lang="en-US" sz="2400" dirty="0" smtClean="0"/>
              <a:t>ADP 6-22 Army Leadership and the Profession</a:t>
            </a:r>
            <a:endParaRPr lang="en-US" sz="2400" dirty="0"/>
          </a:p>
        </p:txBody>
      </p:sp>
      <p:sp>
        <p:nvSpPr>
          <p:cNvPr id="4" name="Slide Number Placeholder 3"/>
          <p:cNvSpPr>
            <a:spLocks noGrp="1"/>
          </p:cNvSpPr>
          <p:nvPr>
            <p:ph type="sldNum" sz="quarter" idx="12"/>
          </p:nvPr>
        </p:nvSpPr>
        <p:spPr/>
        <p:txBody>
          <a:bodyPr/>
          <a:lstStyle/>
          <a:p>
            <a:fld id="{0FC552F5-2979-4E89-BA91-355AD2046EF2}" type="slidenum">
              <a:rPr lang="en-US" smtClean="0"/>
              <a:t>6</a:t>
            </a:fld>
            <a:endParaRPr lang="en-US"/>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251791" y="861393"/>
            <a:ext cx="5598216" cy="5386106"/>
          </a:xfrm>
          <a:prstGeom prst="rect">
            <a:avLst/>
          </a:prstGeom>
          <a:ln w="12700">
            <a:solidFill>
              <a:schemeClr val="tx1"/>
            </a:solidFill>
          </a:ln>
        </p:spPr>
      </p:pic>
      <p:sp>
        <p:nvSpPr>
          <p:cNvPr id="3" name="TextBox 2"/>
          <p:cNvSpPr txBox="1"/>
          <p:nvPr/>
        </p:nvSpPr>
        <p:spPr>
          <a:xfrm>
            <a:off x="5870714" y="745215"/>
            <a:ext cx="3273286" cy="5618461"/>
          </a:xfrm>
          <a:prstGeom prst="rect">
            <a:avLst/>
          </a:prstGeom>
          <a:noFill/>
        </p:spPr>
        <p:txBody>
          <a:bodyPr wrap="square" rtlCol="0">
            <a:spAutoFit/>
          </a:bodyPr>
          <a:lstStyle/>
          <a:p>
            <a:pPr>
              <a:lnSpc>
                <a:spcPct val="95000"/>
              </a:lnSpc>
            </a:pPr>
            <a:r>
              <a:rPr lang="en-US" b="1" dirty="0" smtClean="0">
                <a:solidFill>
                  <a:schemeClr val="accent6">
                    <a:lumMod val="50000"/>
                  </a:schemeClr>
                </a:solidFill>
              </a:rPr>
              <a:t>Competencies used in the model of leadership since 2006</a:t>
            </a:r>
          </a:p>
          <a:p>
            <a:pPr>
              <a:lnSpc>
                <a:spcPct val="95000"/>
              </a:lnSpc>
            </a:pPr>
            <a:endParaRPr lang="en-US" b="1" dirty="0">
              <a:solidFill>
                <a:schemeClr val="accent6">
                  <a:lumMod val="50000"/>
                </a:schemeClr>
              </a:solidFill>
            </a:endParaRPr>
          </a:p>
          <a:p>
            <a:pPr>
              <a:lnSpc>
                <a:spcPct val="95000"/>
              </a:lnSpc>
            </a:pPr>
            <a:r>
              <a:rPr lang="en-US" b="1" dirty="0" smtClean="0">
                <a:solidFill>
                  <a:schemeClr val="accent6">
                    <a:lumMod val="50000"/>
                  </a:schemeClr>
                </a:solidFill>
              </a:rPr>
              <a:t>Competency development</a:t>
            </a:r>
          </a:p>
          <a:p>
            <a:pPr marL="290513" indent="-173038">
              <a:lnSpc>
                <a:spcPct val="95000"/>
              </a:lnSpc>
              <a:buFont typeface="Arial" panose="020B0604020202020204" pitchFamily="34" charset="0"/>
              <a:buChar char="•"/>
            </a:pPr>
            <a:r>
              <a:rPr lang="en-US" dirty="0">
                <a:solidFill>
                  <a:schemeClr val="accent6">
                    <a:lumMod val="50000"/>
                  </a:schemeClr>
                </a:solidFill>
              </a:rPr>
              <a:t>Designed to guide </a:t>
            </a:r>
            <a:r>
              <a:rPr lang="en-US" dirty="0" smtClean="0">
                <a:solidFill>
                  <a:schemeClr val="accent6">
                    <a:lumMod val="50000"/>
                  </a:schemeClr>
                </a:solidFill>
              </a:rPr>
              <a:t>develop-</a:t>
            </a:r>
            <a:r>
              <a:rPr lang="en-US" dirty="0" err="1" smtClean="0">
                <a:solidFill>
                  <a:schemeClr val="accent6">
                    <a:lumMod val="50000"/>
                  </a:schemeClr>
                </a:solidFill>
              </a:rPr>
              <a:t>ment</a:t>
            </a:r>
            <a:r>
              <a:rPr lang="en-US" dirty="0">
                <a:solidFill>
                  <a:schemeClr val="accent6">
                    <a:lumMod val="50000"/>
                  </a:schemeClr>
                </a:solidFill>
              </a:rPr>
              <a:t>, performance, administration</a:t>
            </a:r>
          </a:p>
          <a:p>
            <a:pPr marL="290513" indent="-173038">
              <a:lnSpc>
                <a:spcPct val="95000"/>
              </a:lnSpc>
              <a:buFont typeface="Arial" panose="020B0604020202020204" pitchFamily="34" charset="0"/>
              <a:buChar char="•"/>
            </a:pPr>
            <a:r>
              <a:rPr lang="en-US" dirty="0" smtClean="0">
                <a:solidFill>
                  <a:schemeClr val="accent6">
                    <a:lumMod val="50000"/>
                  </a:schemeClr>
                </a:solidFill>
              </a:rPr>
              <a:t>Incorporated historical trends</a:t>
            </a:r>
          </a:p>
          <a:p>
            <a:pPr marL="290513" lvl="1">
              <a:lnSpc>
                <a:spcPct val="95000"/>
              </a:lnSpc>
            </a:pPr>
            <a:r>
              <a:rPr lang="en-US" dirty="0" smtClean="0">
                <a:solidFill>
                  <a:schemeClr val="accent6">
                    <a:lumMod val="50000"/>
                  </a:schemeClr>
                </a:solidFill>
              </a:rPr>
              <a:t>and review of combat success</a:t>
            </a:r>
          </a:p>
          <a:p>
            <a:pPr marL="285750" indent="-166688">
              <a:lnSpc>
                <a:spcPct val="95000"/>
              </a:lnSpc>
              <a:buFont typeface="Arial" panose="020B0604020202020204" pitchFamily="34" charset="0"/>
              <a:buChar char="•"/>
            </a:pPr>
            <a:r>
              <a:rPr lang="en-US" dirty="0" smtClean="0">
                <a:solidFill>
                  <a:schemeClr val="accent6">
                    <a:lumMod val="50000"/>
                  </a:schemeClr>
                </a:solidFill>
              </a:rPr>
              <a:t>Analysis of 200 skills sorted into set of competencies</a:t>
            </a:r>
          </a:p>
          <a:p>
            <a:pPr marL="285750" indent="-166688">
              <a:lnSpc>
                <a:spcPct val="95000"/>
              </a:lnSpc>
              <a:buFont typeface="Arial" panose="020B0604020202020204" pitchFamily="34" charset="0"/>
              <a:buChar char="•"/>
            </a:pPr>
            <a:r>
              <a:rPr lang="en-US" dirty="0" smtClean="0">
                <a:solidFill>
                  <a:schemeClr val="accent6">
                    <a:lumMod val="50000"/>
                  </a:schemeClr>
                </a:solidFill>
              </a:rPr>
              <a:t>Guided by panel of top experts in leader performance</a:t>
            </a:r>
          </a:p>
          <a:p>
            <a:pPr marL="285750" indent="-166688">
              <a:lnSpc>
                <a:spcPct val="95000"/>
              </a:lnSpc>
              <a:buFont typeface="Arial" panose="020B0604020202020204" pitchFamily="34" charset="0"/>
              <a:buChar char="•"/>
            </a:pPr>
            <a:r>
              <a:rPr lang="en-US" dirty="0" smtClean="0">
                <a:solidFill>
                  <a:schemeClr val="accent6">
                    <a:lumMod val="50000"/>
                  </a:schemeClr>
                </a:solidFill>
              </a:rPr>
              <a:t>Review &amp; approval by Army LD stake-holders</a:t>
            </a:r>
          </a:p>
          <a:p>
            <a:pPr marL="285750" indent="-166688">
              <a:lnSpc>
                <a:spcPct val="95000"/>
              </a:lnSpc>
              <a:buFont typeface="Arial" panose="020B0604020202020204" pitchFamily="34" charset="0"/>
              <a:buChar char="•"/>
            </a:pPr>
            <a:r>
              <a:rPr lang="en-US" dirty="0" smtClean="0">
                <a:solidFill>
                  <a:schemeClr val="accent6">
                    <a:lumMod val="50000"/>
                  </a:schemeClr>
                </a:solidFill>
              </a:rPr>
              <a:t>3 rounds of Army-wide staffing</a:t>
            </a:r>
          </a:p>
          <a:p>
            <a:pPr marL="285750" indent="-166688">
              <a:lnSpc>
                <a:spcPct val="95000"/>
              </a:lnSpc>
              <a:buFont typeface="Arial" panose="020B0604020202020204" pitchFamily="34" charset="0"/>
              <a:buChar char="•"/>
            </a:pPr>
            <a:r>
              <a:rPr lang="en-US" dirty="0" smtClean="0">
                <a:solidFill>
                  <a:schemeClr val="accent6">
                    <a:lumMod val="50000"/>
                  </a:schemeClr>
                </a:solidFill>
              </a:rPr>
              <a:t>Continual validation</a:t>
            </a:r>
          </a:p>
          <a:p>
            <a:pPr marL="285750" indent="-166688">
              <a:lnSpc>
                <a:spcPct val="95000"/>
              </a:lnSpc>
              <a:buFont typeface="Arial" panose="020B0604020202020204" pitchFamily="34" charset="0"/>
              <a:buChar char="•"/>
            </a:pPr>
            <a:r>
              <a:rPr lang="en-US" dirty="0" smtClean="0">
                <a:solidFill>
                  <a:schemeClr val="accent6">
                    <a:lumMod val="50000"/>
                  </a:schemeClr>
                </a:solidFill>
              </a:rPr>
              <a:t>Comprehensive – favorable comparison to other models</a:t>
            </a:r>
            <a:endParaRPr lang="en-US" dirty="0">
              <a:solidFill>
                <a:schemeClr val="accent6">
                  <a:lumMod val="50000"/>
                </a:schemeClr>
              </a:solidFill>
            </a:endParaRPr>
          </a:p>
        </p:txBody>
      </p:sp>
    </p:spTree>
    <p:extLst>
      <p:ext uri="{BB962C8B-B14F-4D97-AF65-F5344CB8AC3E}">
        <p14:creationId xmlns:p14="http://schemas.microsoft.com/office/powerpoint/2010/main" val="38665930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10762</TotalTime>
  <Words>1299</Words>
  <Application>Microsoft Office PowerPoint</Application>
  <PresentationFormat>On-screen Show (4:3)</PresentationFormat>
  <Paragraphs>116</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ADP 6-22</vt:lpstr>
      <vt:lpstr>ADP 6-22 Army Leadership and the Profession – key ideas</vt:lpstr>
      <vt:lpstr>ADP 6-22 Army Leadership and the Profession</vt:lpstr>
      <vt:lpstr>ADP 6-22 Terms</vt:lpstr>
      <vt:lpstr>ADP 6-22 Logic Map</vt:lpstr>
      <vt:lpstr>ADP 6-22 Army Leadership and the Profession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DoD Admin</dc:creator>
  <cp:lastModifiedBy>DoD Admin</cp:lastModifiedBy>
  <cp:revision>642</cp:revision>
  <cp:lastPrinted>2018-12-13T17:05:03Z</cp:lastPrinted>
  <dcterms:created xsi:type="dcterms:W3CDTF">2018-08-29T22:09:22Z</dcterms:created>
  <dcterms:modified xsi:type="dcterms:W3CDTF">2019-08-22T19:30:58Z</dcterms:modified>
</cp:coreProperties>
</file>