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66"/>
    <a:srgbClr val="006600"/>
    <a:srgbClr val="A50021"/>
    <a:srgbClr val="FFFFCC"/>
    <a:srgbClr val="E82D0E"/>
    <a:srgbClr val="FFE699"/>
    <a:srgbClr val="F2F2F2"/>
    <a:srgbClr val="9966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0834" autoAdjust="0"/>
  </p:normalViewPr>
  <p:slideViewPr>
    <p:cSldViewPr snapToGrid="0">
      <p:cViewPr varScale="1">
        <p:scale>
          <a:sx n="100" d="100"/>
          <a:sy n="100" d="100"/>
        </p:scale>
        <p:origin x="19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8F95FC6-58F8-4ED4-A1A4-25BD9AA5BAE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5956785-4D40-434B-9BA2-BD5D4F69F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9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47C73C1-F834-4D45-88AB-BD1D9B9D1C7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10F5D7D-2DA0-4322-BFBF-B07E123F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32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9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2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4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94" y="0"/>
            <a:ext cx="4545106" cy="618565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03" y="887506"/>
            <a:ext cx="8448467" cy="5289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72804" y="5730897"/>
            <a:ext cx="8825683" cy="106876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2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8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7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552" y="1"/>
            <a:ext cx="4585448" cy="632012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6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0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376"/>
            <a:ext cx="4572000" cy="631636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72014" y="-17253"/>
            <a:ext cx="4572000" cy="6605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 preferRelativeResize="0"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 rot="16200000">
            <a:off x="-3362673" y="3353147"/>
            <a:ext cx="6875363" cy="15002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8970" y="-13014"/>
            <a:ext cx="4572000" cy="66141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90970" y="12739"/>
            <a:ext cx="4553044" cy="630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20271"/>
            <a:ext cx="7886700" cy="5356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 rot="5400000">
            <a:off x="4589117" y="2282379"/>
            <a:ext cx="144360" cy="9022556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12739"/>
            <a:ext cx="464482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5" tIns="34287" rIns="68575" bIns="34287" anchor="ctr"/>
          <a:lstStyle/>
          <a:p>
            <a:pPr marL="574675" indent="-60325" defTabSz="913993">
              <a:defRPr/>
            </a:pPr>
            <a:r>
              <a:rPr lang="en-US" sz="2000" b="1" dirty="0">
                <a:solidFill>
                  <a:srgbClr val="F6C700"/>
                </a:solidFill>
              </a:rPr>
              <a:t>US</a:t>
            </a:r>
            <a:r>
              <a:rPr lang="en-US" sz="2000" b="1" baseline="0" dirty="0">
                <a:solidFill>
                  <a:srgbClr val="F6C700"/>
                </a:solidFill>
              </a:rPr>
              <a:t> Army Combined Arms Center</a:t>
            </a:r>
            <a:endParaRPr lang="en-US" sz="2000" b="1" dirty="0">
              <a:solidFill>
                <a:srgbClr val="F6C700"/>
              </a:solidFill>
            </a:endParaRPr>
          </a:p>
          <a:p>
            <a:pPr marL="574675" indent="-60325" defTabSz="913993">
              <a:defRPr/>
            </a:pPr>
            <a:r>
              <a:rPr lang="en-US" sz="1200" b="1" dirty="0">
                <a:solidFill>
                  <a:srgbClr val="969696"/>
                </a:solidFill>
              </a:rPr>
              <a:t>SOLDIERS AND LEADERS -</a:t>
            </a:r>
            <a:r>
              <a:rPr lang="en-US" sz="1200" b="1" baseline="0" dirty="0">
                <a:solidFill>
                  <a:srgbClr val="969696"/>
                </a:solidFill>
              </a:rPr>
              <a:t> </a:t>
            </a:r>
            <a:r>
              <a:rPr lang="en-US" sz="1200" b="1" dirty="0">
                <a:solidFill>
                  <a:srgbClr val="969696"/>
                </a:solidFill>
              </a:rPr>
              <a:t>OUR ASYMMETRIC ADVANTAGE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6"/>
          <a:srcRect b="5781"/>
          <a:stretch/>
        </p:blipFill>
        <p:spPr>
          <a:xfrm>
            <a:off x="0" y="6353555"/>
            <a:ext cx="1088261" cy="5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0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94" y="0"/>
            <a:ext cx="4545106" cy="618565"/>
          </a:xfrm>
        </p:spPr>
        <p:txBody>
          <a:bodyPr/>
          <a:lstStyle/>
          <a:p>
            <a:pPr algn="ctr"/>
            <a:r>
              <a:rPr lang="en-US" sz="2400" dirty="0" smtClean="0"/>
              <a:t>ADP 6-22 Army Leadership and the Profession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2F5-2979-4E89-BA91-355AD2046EF2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658" y="929001"/>
            <a:ext cx="860847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750" b="1" dirty="0"/>
              <a:t>The Army</a:t>
            </a:r>
            <a:r>
              <a:rPr lang="en-US" sz="1750" dirty="0"/>
              <a:t>: a shared legacy to defend the Nation’s interests and its people</a:t>
            </a:r>
            <a:endParaRPr lang="en-US" sz="1750" b="1" dirty="0"/>
          </a:p>
          <a:p>
            <a:pPr>
              <a:lnSpc>
                <a:spcPct val="125000"/>
              </a:lnSpc>
            </a:pPr>
            <a:r>
              <a:rPr lang="en-US" sz="1750" b="1" dirty="0" smtClean="0"/>
              <a:t>Army </a:t>
            </a:r>
            <a:r>
              <a:rPr lang="en-US" sz="1750" b="1" dirty="0"/>
              <a:t>Profession</a:t>
            </a:r>
            <a:r>
              <a:rPr lang="en-US" sz="1750" dirty="0"/>
              <a:t>: society’s trust that grants the Army relative autonomy with oversight</a:t>
            </a:r>
          </a:p>
          <a:p>
            <a:pPr>
              <a:lnSpc>
                <a:spcPct val="125000"/>
              </a:lnSpc>
            </a:pPr>
            <a:r>
              <a:rPr lang="en-US" sz="1750" b="1" dirty="0"/>
              <a:t>Army Leadership</a:t>
            </a:r>
            <a:r>
              <a:rPr lang="en-US" sz="1750" dirty="0"/>
              <a:t>: purpose, direction, and motivation to accomplish the mission and </a:t>
            </a:r>
            <a:r>
              <a:rPr lang="en-US" sz="1750" dirty="0" smtClean="0"/>
              <a:t>improve the organization</a:t>
            </a:r>
          </a:p>
          <a:p>
            <a:pPr>
              <a:lnSpc>
                <a:spcPct val="125000"/>
              </a:lnSpc>
            </a:pPr>
            <a:r>
              <a:rPr lang="en-US" sz="1750" b="1" dirty="0" smtClean="0"/>
              <a:t>Army </a:t>
            </a:r>
            <a:r>
              <a:rPr lang="en-US" sz="1750" b="1" dirty="0"/>
              <a:t>Leadership Requirements Model</a:t>
            </a:r>
            <a:r>
              <a:rPr lang="en-US" sz="1750" dirty="0"/>
              <a:t>:  what leaders should be, know, and do</a:t>
            </a:r>
          </a:p>
          <a:p>
            <a:pPr>
              <a:lnSpc>
                <a:spcPct val="125000"/>
              </a:lnSpc>
            </a:pPr>
            <a:r>
              <a:rPr lang="en-US" sz="1750" b="1" dirty="0"/>
              <a:t>Leader Attributes (Be and Know)</a:t>
            </a:r>
            <a:r>
              <a:rPr lang="en-US" sz="1750" dirty="0"/>
              <a:t>: Army Values, Empathy, Warrior Ethos/Service Ethos, Discipline, Humility, Military </a:t>
            </a:r>
            <a:r>
              <a:rPr lang="en-US" sz="1750"/>
              <a:t>Bearing/Professional </a:t>
            </a:r>
            <a:r>
              <a:rPr lang="en-US" sz="1750" smtClean="0"/>
              <a:t>Bearing</a:t>
            </a:r>
            <a:r>
              <a:rPr lang="en-US" sz="1750" dirty="0"/>
              <a:t>, Fitness, Confidence, Resilience, Mental Agility, Judgment, Innovation, Interpersonal Tact, Expertise</a:t>
            </a:r>
          </a:p>
          <a:p>
            <a:pPr>
              <a:lnSpc>
                <a:spcPct val="125000"/>
              </a:lnSpc>
            </a:pPr>
            <a:r>
              <a:rPr lang="en-US" sz="1750" b="1" dirty="0"/>
              <a:t>Leadership Competencies (Do)</a:t>
            </a:r>
            <a:r>
              <a:rPr lang="en-US" sz="1750" dirty="0"/>
              <a:t>: Leads Others, Build Trust, Extends Influence, Leads by Example, Communicates, Prepares </a:t>
            </a:r>
            <a:r>
              <a:rPr lang="en-US" sz="1750" dirty="0" smtClean="0"/>
              <a:t>Self</a:t>
            </a:r>
            <a:r>
              <a:rPr lang="en-US" sz="1750" dirty="0"/>
              <a:t>, Creates a Positive Environment, Develops Others, Stewards the Profession, Gets Results</a:t>
            </a:r>
          </a:p>
          <a:p>
            <a:pPr>
              <a:lnSpc>
                <a:spcPct val="125000"/>
              </a:lnSpc>
            </a:pPr>
            <a:r>
              <a:rPr lang="en-US" sz="1750" b="1" dirty="0" smtClean="0"/>
              <a:t>Dynamics </a:t>
            </a:r>
            <a:r>
              <a:rPr lang="en-US" sz="1750" b="1" dirty="0"/>
              <a:t>of Leadership</a:t>
            </a:r>
            <a:r>
              <a:rPr lang="en-US" sz="1750" dirty="0"/>
              <a:t>: adaptation based on the leader, the led, and the situation</a:t>
            </a:r>
          </a:p>
          <a:p>
            <a:pPr>
              <a:lnSpc>
                <a:spcPct val="125000"/>
              </a:lnSpc>
            </a:pPr>
            <a:r>
              <a:rPr lang="en-US" sz="1750" b="1" dirty="0" smtClean="0"/>
              <a:t>Roles </a:t>
            </a:r>
            <a:r>
              <a:rPr lang="en-US" sz="1750" b="1" dirty="0"/>
              <a:t>and Levels of Leadership</a:t>
            </a:r>
            <a:r>
              <a:rPr lang="en-US" sz="1750" dirty="0"/>
              <a:t>: similarities and difference by cohort and level</a:t>
            </a:r>
          </a:p>
          <a:p>
            <a:pPr>
              <a:lnSpc>
                <a:spcPct val="125000"/>
              </a:lnSpc>
            </a:pPr>
            <a:r>
              <a:rPr lang="en-US" sz="1750" b="1" dirty="0" smtClean="0"/>
              <a:t>Leadership </a:t>
            </a:r>
            <a:r>
              <a:rPr lang="en-US" sz="1750" b="1" dirty="0"/>
              <a:t>in Practice</a:t>
            </a:r>
            <a:r>
              <a:rPr lang="en-US" sz="1750" dirty="0"/>
              <a:t>: special considerations during </a:t>
            </a:r>
            <a:r>
              <a:rPr lang="en-US" sz="1750" dirty="0" smtClean="0"/>
              <a:t>mission preparation </a:t>
            </a:r>
            <a:r>
              <a:rPr lang="en-US" sz="1750" dirty="0"/>
              <a:t>and execution</a:t>
            </a:r>
            <a:endParaRPr lang="en-US" sz="1750" b="1" dirty="0"/>
          </a:p>
          <a:p>
            <a:pPr>
              <a:lnSpc>
                <a:spcPct val="125000"/>
              </a:lnSpc>
            </a:pPr>
            <a:r>
              <a:rPr lang="en-US" sz="1750" b="1" dirty="0"/>
              <a:t>Organizational Leadership</a:t>
            </a:r>
            <a:r>
              <a:rPr lang="en-US" sz="1750" dirty="0"/>
              <a:t>: plans and synchronizing actions executed through subordinates</a:t>
            </a:r>
            <a:endParaRPr lang="en-US" sz="1750" b="1" dirty="0"/>
          </a:p>
          <a:p>
            <a:pPr>
              <a:lnSpc>
                <a:spcPct val="125000"/>
              </a:lnSpc>
            </a:pPr>
            <a:r>
              <a:rPr lang="en-US" sz="1750" b="1" dirty="0"/>
              <a:t>Strategic Leadership</a:t>
            </a:r>
            <a:r>
              <a:rPr lang="en-US" sz="1750" dirty="0"/>
              <a:t>: shaping actions that set conditions for current and future success</a:t>
            </a:r>
          </a:p>
        </p:txBody>
      </p:sp>
    </p:spTree>
    <p:extLst>
      <p:ext uri="{BB962C8B-B14F-4D97-AF65-F5344CB8AC3E}">
        <p14:creationId xmlns:p14="http://schemas.microsoft.com/office/powerpoint/2010/main" val="86519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10228</TotalTime>
  <Words>207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ADP 6-22 Army Leadership and the Profession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 Admin</dc:creator>
  <cp:lastModifiedBy>DoD Admin</cp:lastModifiedBy>
  <cp:revision>613</cp:revision>
  <cp:lastPrinted>2018-12-13T17:05:03Z</cp:lastPrinted>
  <dcterms:created xsi:type="dcterms:W3CDTF">2018-08-29T22:09:22Z</dcterms:created>
  <dcterms:modified xsi:type="dcterms:W3CDTF">2019-08-22T19:28:25Z</dcterms:modified>
</cp:coreProperties>
</file>