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994" r:id="rId2"/>
    <p:sldId id="1021" r:id="rId3"/>
    <p:sldId id="1026" r:id="rId4"/>
    <p:sldId id="1028" r:id="rId5"/>
    <p:sldId id="1027" r:id="rId6"/>
    <p:sldId id="1022" r:id="rId7"/>
    <p:sldId id="1023" r:id="rId8"/>
    <p:sldId id="1024" r:id="rId9"/>
    <p:sldId id="1025" r:id="rId10"/>
    <p:sldId id="1029" r:id="rId11"/>
    <p:sldId id="1030" r:id="rId12"/>
    <p:sldId id="1031" r:id="rId13"/>
    <p:sldId id="1016" r:id="rId1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0000FF"/>
    <a:srgbClr val="3366FF"/>
    <a:srgbClr val="0C18B6"/>
    <a:srgbClr val="000000"/>
    <a:srgbClr val="0D0D0D"/>
    <a:srgbClr val="FFFF99"/>
    <a:srgbClr val="FFFF00"/>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616" autoAdjust="0"/>
  </p:normalViewPr>
  <p:slideViewPr>
    <p:cSldViewPr>
      <p:cViewPr varScale="1">
        <p:scale>
          <a:sx n="60" d="100"/>
          <a:sy n="60" d="100"/>
        </p:scale>
        <p:origin x="1140"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244"/>
    </p:cViewPr>
  </p:sorterViewPr>
  <p:notesViewPr>
    <p:cSldViewPr>
      <p:cViewPr varScale="1">
        <p:scale>
          <a:sx n="56" d="100"/>
          <a:sy n="56"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5"/>
            <a:ext cx="3043979" cy="467362"/>
          </a:xfrm>
          <a:prstGeom prst="rect">
            <a:avLst/>
          </a:prstGeom>
        </p:spPr>
        <p:txBody>
          <a:bodyPr vert="horz" lIns="92764" tIns="46384" rIns="92764" bIns="46384" rtlCol="0"/>
          <a:lstStyle>
            <a:lvl1pPr algn="l">
              <a:defRPr sz="1200"/>
            </a:lvl1pPr>
          </a:lstStyle>
          <a:p>
            <a:endParaRPr lang="en-US" dirty="0"/>
          </a:p>
        </p:txBody>
      </p:sp>
      <p:sp>
        <p:nvSpPr>
          <p:cNvPr id="3" name="Date Placeholder 2"/>
          <p:cNvSpPr>
            <a:spLocks noGrp="1"/>
          </p:cNvSpPr>
          <p:nvPr>
            <p:ph type="dt" sz="quarter" idx="1"/>
          </p:nvPr>
        </p:nvSpPr>
        <p:spPr>
          <a:xfrm>
            <a:off x="3977537" y="5"/>
            <a:ext cx="3043979" cy="467362"/>
          </a:xfrm>
          <a:prstGeom prst="rect">
            <a:avLst/>
          </a:prstGeom>
        </p:spPr>
        <p:txBody>
          <a:bodyPr vert="horz" lIns="92764" tIns="46384" rIns="92764" bIns="46384" rtlCol="0"/>
          <a:lstStyle>
            <a:lvl1pPr algn="r">
              <a:defRPr sz="1200"/>
            </a:lvl1pPr>
          </a:lstStyle>
          <a:p>
            <a:fld id="{6FAEF3AB-C297-41DC-B698-484AC9887CAD}" type="datetimeFigureOut">
              <a:rPr lang="en-US" smtClean="0"/>
              <a:t>4/8/2020</a:t>
            </a:fld>
            <a:endParaRPr lang="en-US" dirty="0"/>
          </a:p>
        </p:txBody>
      </p:sp>
      <p:sp>
        <p:nvSpPr>
          <p:cNvPr id="4" name="Footer Placeholder 3"/>
          <p:cNvSpPr>
            <a:spLocks noGrp="1"/>
          </p:cNvSpPr>
          <p:nvPr>
            <p:ph type="ftr" sz="quarter" idx="2"/>
          </p:nvPr>
        </p:nvSpPr>
        <p:spPr>
          <a:xfrm>
            <a:off x="7" y="8841741"/>
            <a:ext cx="3043979" cy="467362"/>
          </a:xfrm>
          <a:prstGeom prst="rect">
            <a:avLst/>
          </a:prstGeom>
        </p:spPr>
        <p:txBody>
          <a:bodyPr vert="horz" lIns="92764" tIns="46384" rIns="92764" bIns="463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37" y="8841741"/>
            <a:ext cx="3043979" cy="467362"/>
          </a:xfrm>
          <a:prstGeom prst="rect">
            <a:avLst/>
          </a:prstGeom>
        </p:spPr>
        <p:txBody>
          <a:bodyPr vert="horz" lIns="92764" tIns="46384" rIns="92764" bIns="46384" rtlCol="0" anchor="b"/>
          <a:lstStyle>
            <a:lvl1pPr algn="r">
              <a:defRPr sz="1200"/>
            </a:lvl1pPr>
          </a:lstStyle>
          <a:p>
            <a:fld id="{0F3EE8BF-D565-4D8D-BA11-53F826050837}" type="slidenum">
              <a:rPr lang="en-US" smtClean="0"/>
              <a:t>‹#›</a:t>
            </a:fld>
            <a:endParaRPr lang="en-US" dirty="0"/>
          </a:p>
        </p:txBody>
      </p:sp>
    </p:spTree>
    <p:extLst>
      <p:ext uri="{BB962C8B-B14F-4D97-AF65-F5344CB8AC3E}">
        <p14:creationId xmlns:p14="http://schemas.microsoft.com/office/powerpoint/2010/main" val="290951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5"/>
            <a:ext cx="3043979" cy="467362"/>
          </a:xfrm>
          <a:prstGeom prst="rect">
            <a:avLst/>
          </a:prstGeom>
        </p:spPr>
        <p:txBody>
          <a:bodyPr vert="horz" lIns="92764" tIns="46384" rIns="92764" bIns="46384" rtlCol="0"/>
          <a:lstStyle>
            <a:lvl1pPr algn="l">
              <a:defRPr sz="1200"/>
            </a:lvl1pPr>
          </a:lstStyle>
          <a:p>
            <a:endParaRPr lang="en-US" dirty="0"/>
          </a:p>
        </p:txBody>
      </p:sp>
      <p:sp>
        <p:nvSpPr>
          <p:cNvPr id="3" name="Date Placeholder 2"/>
          <p:cNvSpPr>
            <a:spLocks noGrp="1"/>
          </p:cNvSpPr>
          <p:nvPr>
            <p:ph type="dt" idx="1"/>
          </p:nvPr>
        </p:nvSpPr>
        <p:spPr>
          <a:xfrm>
            <a:off x="3977537" y="5"/>
            <a:ext cx="3043979" cy="467362"/>
          </a:xfrm>
          <a:prstGeom prst="rect">
            <a:avLst/>
          </a:prstGeom>
        </p:spPr>
        <p:txBody>
          <a:bodyPr vert="horz" lIns="92764" tIns="46384" rIns="92764" bIns="46384" rtlCol="0"/>
          <a:lstStyle>
            <a:lvl1pPr algn="r">
              <a:defRPr sz="1200"/>
            </a:lvl1pPr>
          </a:lstStyle>
          <a:p>
            <a:fld id="{B04C16AD-DDB2-4074-BBA2-0D89F5F13087}" type="datetimeFigureOut">
              <a:rPr lang="en-US" smtClean="0"/>
              <a:t>4/8/2020</a:t>
            </a:fld>
            <a:endParaRPr lang="en-US" dirty="0"/>
          </a:p>
        </p:txBody>
      </p:sp>
      <p:sp>
        <p:nvSpPr>
          <p:cNvPr id="4" name="Slide Image Placeholder 3"/>
          <p:cNvSpPr>
            <a:spLocks noGrp="1" noRot="1" noChangeAspect="1"/>
          </p:cNvSpPr>
          <p:nvPr>
            <p:ph type="sldImg" idx="2"/>
          </p:nvPr>
        </p:nvSpPr>
        <p:spPr>
          <a:xfrm>
            <a:off x="720725" y="1163638"/>
            <a:ext cx="5581650" cy="3140075"/>
          </a:xfrm>
          <a:prstGeom prst="rect">
            <a:avLst/>
          </a:prstGeom>
          <a:noFill/>
          <a:ln w="12700">
            <a:solidFill>
              <a:prstClr val="black"/>
            </a:solidFill>
          </a:ln>
        </p:spPr>
        <p:txBody>
          <a:bodyPr vert="horz" lIns="92764" tIns="46384" rIns="92764" bIns="46384" rtlCol="0" anchor="ctr"/>
          <a:lstStyle/>
          <a:p>
            <a:endParaRPr lang="en-US" dirty="0"/>
          </a:p>
        </p:txBody>
      </p:sp>
      <p:sp>
        <p:nvSpPr>
          <p:cNvPr id="5" name="Notes Placeholder 4"/>
          <p:cNvSpPr>
            <a:spLocks noGrp="1"/>
          </p:cNvSpPr>
          <p:nvPr>
            <p:ph type="body" sz="quarter" idx="3"/>
          </p:nvPr>
        </p:nvSpPr>
        <p:spPr>
          <a:xfrm>
            <a:off x="702946" y="4479690"/>
            <a:ext cx="5617208" cy="3665776"/>
          </a:xfrm>
          <a:prstGeom prst="rect">
            <a:avLst/>
          </a:prstGeom>
        </p:spPr>
        <p:txBody>
          <a:bodyPr vert="horz" lIns="92764" tIns="46384" rIns="92764" bIns="463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7" y="8841741"/>
            <a:ext cx="3043979" cy="467362"/>
          </a:xfrm>
          <a:prstGeom prst="rect">
            <a:avLst/>
          </a:prstGeom>
        </p:spPr>
        <p:txBody>
          <a:bodyPr vert="horz" lIns="92764" tIns="46384" rIns="92764" bIns="463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7537" y="8841741"/>
            <a:ext cx="3043979" cy="467362"/>
          </a:xfrm>
          <a:prstGeom prst="rect">
            <a:avLst/>
          </a:prstGeom>
        </p:spPr>
        <p:txBody>
          <a:bodyPr vert="horz" lIns="92764" tIns="46384" rIns="92764" bIns="46384" rtlCol="0" anchor="b"/>
          <a:lstStyle>
            <a:lvl1pPr algn="r">
              <a:defRPr sz="1200"/>
            </a:lvl1pPr>
          </a:lstStyle>
          <a:p>
            <a:fld id="{F4FEE3B3-AA6A-4157-9B37-B87D2DF30F6B}" type="slidenum">
              <a:rPr lang="en-US" smtClean="0"/>
              <a:t>‹#›</a:t>
            </a:fld>
            <a:endParaRPr lang="en-US" dirty="0"/>
          </a:p>
        </p:txBody>
      </p:sp>
    </p:spTree>
    <p:extLst>
      <p:ext uri="{BB962C8B-B14F-4D97-AF65-F5344CB8AC3E}">
        <p14:creationId xmlns:p14="http://schemas.microsoft.com/office/powerpoint/2010/main" val="37201803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usarmy.leavenworth.cac.mbx.dtmshd@mail.mi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8975" y="1144588"/>
            <a:ext cx="54927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 Arial"/>
                <a:ea typeface="+mn-ea"/>
                <a:cs typeface="+mn-cs"/>
              </a:rPr>
              <a:t>Soldiers and Leaders can now use their personal computers and hand held devices to access content on the Army Training Management (ATN) including</a:t>
            </a:r>
            <a:r>
              <a:rPr lang="en-US" sz="1200" kern="1200" baseline="0" dirty="0" smtClean="0">
                <a:solidFill>
                  <a:schemeClr val="tx1"/>
                </a:solidFill>
                <a:effectLst/>
                <a:latin typeface=" Arial"/>
                <a:ea typeface="+mn-ea"/>
                <a:cs typeface="+mn-cs"/>
              </a:rPr>
              <a:t> the Individual Training page, </a:t>
            </a:r>
            <a:r>
              <a:rPr lang="en-US" sz="1200" kern="1200" dirty="0" smtClean="0">
                <a:solidFill>
                  <a:schemeClr val="tx1"/>
                </a:solidFill>
                <a:effectLst/>
                <a:latin typeface=" Arial"/>
                <a:ea typeface="+mn-ea"/>
                <a:cs typeface="+mn-cs"/>
              </a:rPr>
              <a:t>the Army's Digital Job Book and the Small Unit Leader Tool, and the Live</a:t>
            </a:r>
            <a:r>
              <a:rPr lang="en-US" sz="1200" kern="1200" baseline="0" dirty="0" smtClean="0">
                <a:solidFill>
                  <a:schemeClr val="tx1"/>
                </a:solidFill>
                <a:effectLst/>
                <a:latin typeface=" Arial"/>
                <a:ea typeface="+mn-ea"/>
                <a:cs typeface="+mn-cs"/>
              </a:rPr>
              <a:t>-Chat function</a:t>
            </a:r>
            <a:r>
              <a:rPr lang="en-US" sz="1200" kern="1200" dirty="0" smtClean="0">
                <a:solidFill>
                  <a:schemeClr val="tx1"/>
                </a:solidFill>
                <a:effectLst/>
                <a:latin typeface=" Arial"/>
                <a:ea typeface="+mn-ea"/>
                <a:cs typeface="+mn-cs"/>
              </a:rPr>
              <a:t> v</a:t>
            </a:r>
            <a:r>
              <a:rPr lang="en-US" sz="1200" b="0" kern="1200" dirty="0" smtClean="0">
                <a:solidFill>
                  <a:schemeClr val="tx1"/>
                </a:solidFill>
                <a:effectLst/>
                <a:latin typeface=" Arial"/>
                <a:ea typeface="+mn-ea"/>
                <a:cs typeface="+mn-cs"/>
              </a:rPr>
              <a:t>ia</a:t>
            </a:r>
            <a:r>
              <a:rPr lang="en-US" sz="1200" b="0" kern="1200" baseline="0" dirty="0" smtClean="0">
                <a:solidFill>
                  <a:schemeClr val="tx1"/>
                </a:solidFill>
                <a:effectLst/>
                <a:latin typeface=" Arial"/>
                <a:ea typeface="+mn-ea"/>
                <a:cs typeface="+mn-cs"/>
              </a:rPr>
              <a:t> the Enterprise Access Management System-Army (EAMS-A) using their AKO user name and password.</a:t>
            </a:r>
          </a:p>
          <a:p>
            <a:endParaRPr lang="en-US" sz="1200" b="0" kern="1200" baseline="0" dirty="0" smtClean="0">
              <a:solidFill>
                <a:schemeClr val="tx1"/>
              </a:solidFill>
              <a:effectLst/>
              <a:latin typeface=" Arial"/>
              <a:ea typeface="+mn-ea"/>
              <a:cs typeface="+mn-cs"/>
            </a:endParaRPr>
          </a:p>
          <a:p>
            <a:r>
              <a:rPr lang="en-US" sz="1200" b="1" kern="1200" dirty="0" smtClean="0">
                <a:solidFill>
                  <a:schemeClr val="tx1"/>
                </a:solidFill>
                <a:effectLst/>
                <a:latin typeface=" Arial"/>
                <a:ea typeface="+mn-ea"/>
                <a:cs typeface="+mn-cs"/>
              </a:rPr>
              <a:t>This tutorial consists of two separate sections.  The first section discusses how to access ATN </a:t>
            </a:r>
            <a:r>
              <a:rPr lang="en-US" sz="1200" b="1" kern="1200" baseline="0" dirty="0" smtClean="0">
                <a:solidFill>
                  <a:schemeClr val="tx1"/>
                </a:solidFill>
                <a:effectLst/>
                <a:latin typeface=" Arial"/>
                <a:ea typeface="+mn-ea"/>
                <a:cs typeface="+mn-cs"/>
              </a:rPr>
              <a:t>using your using your Smart iPhone/Pad and/or Android phone. The second section discusses how to access via personal computer (PC). </a:t>
            </a:r>
          </a:p>
          <a:p>
            <a:endParaRPr lang="en-US" sz="1200" b="1" kern="1200" baseline="0" dirty="0" smtClean="0">
              <a:solidFill>
                <a:schemeClr val="tx1"/>
              </a:solidFill>
              <a:effectLst/>
              <a:latin typeface=" Arial"/>
              <a:ea typeface="+mn-ea"/>
              <a:cs typeface="+mn-cs"/>
            </a:endParaRPr>
          </a:p>
          <a:p>
            <a:r>
              <a:rPr lang="en-US" sz="1200" b="0" kern="1200" baseline="0" dirty="0" smtClean="0">
                <a:solidFill>
                  <a:schemeClr val="tx1"/>
                </a:solidFill>
                <a:effectLst/>
                <a:latin typeface=" Arial"/>
                <a:ea typeface="+mn-ea"/>
                <a:cs typeface="+mn-cs"/>
              </a:rPr>
              <a:t>If you do not have an AKO username and password, or need to reset it, see the </a:t>
            </a:r>
            <a:r>
              <a:rPr lang="en-US" sz="1200" b="1" kern="1200" baseline="0" dirty="0" smtClean="0">
                <a:solidFill>
                  <a:schemeClr val="tx1"/>
                </a:solidFill>
                <a:effectLst/>
                <a:latin typeface=" Arial"/>
                <a:ea typeface="+mn-ea"/>
                <a:cs typeface="+mn-cs"/>
              </a:rPr>
              <a:t>Username and Password tutorial.</a:t>
            </a:r>
            <a:endParaRPr lang="en-US" sz="1200" b="0" kern="1200" dirty="0" smtClean="0">
              <a:solidFill>
                <a:schemeClr val="tx1"/>
              </a:solidFill>
              <a:effectLst/>
              <a:latin typeface=" Arial"/>
              <a:ea typeface="+mn-ea"/>
              <a:cs typeface="+mn-cs"/>
            </a:endParaRPr>
          </a:p>
          <a:p>
            <a:endParaRPr lang="en-US" sz="1200" b="1" kern="1200" dirty="0" smtClean="0">
              <a:solidFill>
                <a:schemeClr val="tx1"/>
              </a:solidFill>
              <a:effectLst/>
              <a:latin typeface=" Arial"/>
              <a:ea typeface="+mn-ea"/>
              <a:cs typeface="+mn-cs"/>
            </a:endParaRPr>
          </a:p>
          <a:p>
            <a:r>
              <a:rPr lang="en-US" sz="1200" b="0" kern="1200" dirty="0" smtClean="0">
                <a:solidFill>
                  <a:schemeClr val="tx1"/>
                </a:solidFill>
                <a:effectLst/>
                <a:latin typeface=" Arial"/>
                <a:ea typeface="+mn-ea"/>
                <a:cs typeface="+mn-cs"/>
              </a:rPr>
              <a:t>Next Slide</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B24F5731-775E-460B-9B76-A0068511D076}" type="slidenum">
              <a:rPr lang="en-US">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3358529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8975" y="1144588"/>
            <a:ext cx="54927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chemeClr val="tx1"/>
                </a:solidFill>
                <a:latin typeface=" Arial"/>
                <a:cs typeface="Arial" panose="020B0604020202020204" pitchFamily="34" charset="0"/>
              </a:rPr>
              <a:t>Using your personal computer open Internet Explorer and type https://atn.army/mil into either the address bar of the search bar and select enter.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latin typeface=" Arial"/>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chemeClr val="tx1"/>
                </a:solidFill>
                <a:latin typeface=" Arial"/>
                <a:cs typeface="Arial" panose="020B0604020202020204" pitchFamily="34" charset="0"/>
              </a:rPr>
              <a:t>NOTE: Internet Explorer is the approved browser for use on government systems.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latin typeface=" Arial"/>
              <a:cs typeface="Arial" panose="020B0604020202020204" pitchFamily="34" charset="0"/>
            </a:endParaRPr>
          </a:p>
          <a:p>
            <a:r>
              <a:rPr lang="en-US" sz="1200" baseline="0" dirty="0" smtClean="0">
                <a:solidFill>
                  <a:schemeClr val="tx1"/>
                </a:solidFill>
                <a:latin typeface=" Arial"/>
                <a:cs typeface="Arial" panose="020B0604020202020204" pitchFamily="34" charset="0"/>
              </a:rPr>
              <a:t>Next Slide</a:t>
            </a:r>
            <a:endParaRPr lang="en-US" sz="1200" dirty="0">
              <a:solidFill>
                <a:schemeClr val="tx1"/>
              </a:solidFill>
              <a:latin typeface=" Arial"/>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24F5731-775E-460B-9B76-A0068511D076}" type="slidenum">
              <a:rPr lang="en-US">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407157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8975" y="1144588"/>
            <a:ext cx="54927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chemeClr val="tx1"/>
                </a:solidFill>
                <a:latin typeface=" Arial"/>
                <a:cs typeface="Arial" panose="020B0604020202020204" pitchFamily="34" charset="0"/>
              </a:rPr>
              <a:t>Enter your AKO username and password, then select Login.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latin typeface=" Arial"/>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chemeClr val="tx1"/>
                </a:solidFill>
                <a:latin typeface=" Arial"/>
                <a:cs typeface="Arial" panose="020B0604020202020204" pitchFamily="34" charset="0"/>
              </a:rPr>
              <a:t>Do not use the Create Account or Reset Password tabs to establish or reset your AKO username and password. Reference </a:t>
            </a:r>
            <a:r>
              <a:rPr lang="en-US" sz="1200" b="1" i="0" kern="1200" dirty="0" smtClean="0">
                <a:solidFill>
                  <a:schemeClr val="tx1"/>
                </a:solidFill>
                <a:effectLst/>
                <a:latin typeface=" Arial"/>
                <a:ea typeface="+mn-ea"/>
                <a:cs typeface="+mn-cs"/>
              </a:rPr>
              <a:t>Establishing Your EAMS-A Username and Password tutorial. </a:t>
            </a:r>
            <a:endParaRPr lang="en-US" sz="1200" b="1" i="0" kern="1200" dirty="0" smtClean="0">
              <a:solidFill>
                <a:srgbClr val="0000FF"/>
              </a:solidFill>
              <a:effectLst/>
              <a:latin typeface=" Arial"/>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latin typeface=" Arial"/>
              <a:cs typeface="Arial" panose="020B0604020202020204" pitchFamily="34" charset="0"/>
            </a:endParaRPr>
          </a:p>
          <a:p>
            <a:r>
              <a:rPr lang="en-US" sz="1200" baseline="0" dirty="0" smtClean="0">
                <a:solidFill>
                  <a:schemeClr val="tx1"/>
                </a:solidFill>
                <a:latin typeface=" Arial"/>
                <a:cs typeface="Arial" panose="020B0604020202020204" pitchFamily="34" charset="0"/>
              </a:rPr>
              <a:t>Next Slide</a:t>
            </a:r>
            <a:endParaRPr lang="en-US" sz="1200" dirty="0">
              <a:solidFill>
                <a:schemeClr val="tx1"/>
              </a:solidFill>
              <a:latin typeface=" Arial"/>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24F5731-775E-460B-9B76-A0068511D076}" type="slidenum">
              <a:rPr lang="en-US">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49428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8975" y="1144588"/>
            <a:ext cx="54927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chemeClr val="tx1"/>
                </a:solidFill>
                <a:latin typeface=" Arial"/>
                <a:cs typeface="Arial" panose="020B0604020202020204" pitchFamily="34" charset="0"/>
              </a:rPr>
              <a:t>The ATN homepage will open and you can find the content you wish to use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latin typeface=" Arial"/>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chemeClr val="tx1"/>
                </a:solidFill>
                <a:latin typeface=" Arial"/>
                <a:cs typeface="Arial" panose="020B0604020202020204" pitchFamily="34" charset="0"/>
              </a:rPr>
              <a:t>If you have not been granted permissions by you Company level DTMS Manager, the Small Unit Leader Tool will not be available.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latin typeface=" Arial"/>
              <a:cs typeface="Arial" panose="020B0604020202020204" pitchFamily="34" charset="0"/>
            </a:endParaRPr>
          </a:p>
          <a:p>
            <a:r>
              <a:rPr lang="en-US" sz="1200" baseline="0" dirty="0" smtClean="0">
                <a:solidFill>
                  <a:schemeClr val="tx1"/>
                </a:solidFill>
                <a:latin typeface=" Arial"/>
                <a:cs typeface="Arial" panose="020B0604020202020204" pitchFamily="34" charset="0"/>
              </a:rPr>
              <a:t>Next Slide</a:t>
            </a:r>
            <a:endParaRPr lang="en-US" sz="1200" dirty="0">
              <a:solidFill>
                <a:schemeClr val="tx1"/>
              </a:solidFill>
              <a:latin typeface=" Arial"/>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24F5731-775E-460B-9B76-A0068511D076}" type="slidenum">
              <a:rPr lang="en-US">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438540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8975" y="1144588"/>
            <a:ext cx="54927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This concludes the </a:t>
            </a:r>
            <a:r>
              <a:rPr lang="en-US" sz="1200" b="0" dirty="0" smtClean="0">
                <a:latin typeface=" Arial"/>
                <a:cs typeface="Arial" panose="020B0604020202020204" pitchFamily="34" charset="0"/>
              </a:rPr>
              <a:t>Personal Devices </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tutorial. Please contact our Help Desk for any further questions or issues logging on from your personal device.</a:t>
            </a:r>
          </a:p>
          <a:p>
            <a:pPr marL="0" marR="0">
              <a:lnSpc>
                <a:spcPct val="107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NOTE** Army</a:t>
            </a:r>
            <a:r>
              <a:rPr lang="en-US" sz="1200" kern="1200" baseline="0" dirty="0" smtClean="0">
                <a:solidFill>
                  <a:schemeClr val="tx1"/>
                </a:solidFill>
                <a:effectLst/>
                <a:latin typeface="+mn-lt"/>
                <a:ea typeface="+mn-ea"/>
                <a:cs typeface="+mn-cs"/>
              </a:rPr>
              <a:t> Training Management System (ATMS)</a:t>
            </a:r>
            <a:r>
              <a:rPr lang="en-US" sz="1200" kern="1200" dirty="0" smtClean="0">
                <a:solidFill>
                  <a:schemeClr val="tx1"/>
                </a:solidFill>
                <a:effectLst/>
                <a:latin typeface="+mn-lt"/>
                <a:ea typeface="+mn-ea"/>
                <a:cs typeface="+mn-cs"/>
              </a:rPr>
              <a:t> Help Desk: </a:t>
            </a:r>
          </a:p>
          <a:p>
            <a:r>
              <a:rPr lang="en-US" sz="1200" kern="1200" dirty="0" smtClean="0">
                <a:solidFill>
                  <a:schemeClr val="tx1"/>
                </a:solidFill>
                <a:effectLst/>
                <a:latin typeface="+mn-lt"/>
                <a:ea typeface="+mn-ea"/>
                <a:cs typeface="+mn-cs"/>
              </a:rPr>
              <a:t>(913) 684-2700 or email us directly</a:t>
            </a:r>
          </a:p>
          <a:p>
            <a:r>
              <a:rPr lang="en-US" sz="1200" u="none" strike="noStrike" kern="1200" dirty="0" smtClean="0">
                <a:solidFill>
                  <a:schemeClr val="tx1"/>
                </a:solidFill>
                <a:effectLst/>
                <a:latin typeface="+mn-lt"/>
                <a:ea typeface="+mn-ea"/>
                <a:cs typeface="+mn-cs"/>
                <a:hlinkClick r:id="rId3"/>
              </a:rPr>
              <a:t>usarmy.leavenworth.cac.mbx.dtmshd@mail.mil</a:t>
            </a: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5"/>
          </p:nvPr>
        </p:nvSpPr>
        <p:spPr/>
        <p:txBody>
          <a:bodyPr/>
          <a:lstStyle/>
          <a:p>
            <a:pPr>
              <a:defRPr/>
            </a:pPr>
            <a:fld id="{B24F5731-775E-460B-9B76-A0068511D076}" type="slidenum">
              <a:rPr lang="en-US">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914978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8975" y="1144588"/>
            <a:ext cx="54927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chemeClr val="tx1"/>
                </a:solidFill>
                <a:latin typeface=" Arial"/>
                <a:cs typeface="Arial" panose="020B0604020202020204" pitchFamily="34" charset="0"/>
              </a:rPr>
              <a:t>Open your cell phone browser and type https://atn.army/mil into either the address bar or the search bar, then select enter.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latin typeface=" Arial"/>
              <a:cs typeface="Arial" panose="020B0604020202020204" pitchFamily="34" charset="0"/>
            </a:endParaRPr>
          </a:p>
          <a:p>
            <a:r>
              <a:rPr lang="en-US" sz="1200" baseline="0" dirty="0" smtClean="0">
                <a:solidFill>
                  <a:schemeClr val="tx1"/>
                </a:solidFill>
                <a:latin typeface=" Arial"/>
                <a:cs typeface="Arial" panose="020B0604020202020204" pitchFamily="34" charset="0"/>
              </a:rPr>
              <a:t>Next Slide</a:t>
            </a:r>
            <a:endParaRPr lang="en-US" sz="1200" dirty="0">
              <a:solidFill>
                <a:schemeClr val="tx1"/>
              </a:solidFill>
              <a:latin typeface=" Arial"/>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24F5731-775E-460B-9B76-A0068511D076}" type="slidenum">
              <a:rPr lang="en-US">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1729777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8975" y="1144588"/>
            <a:ext cx="54927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latin typeface=" Aria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Arial" panose="020B0604020202020204" pitchFamily="34" charset="0"/>
                <a:cs typeface="Arial" panose="020B0604020202020204" pitchFamily="34" charset="0"/>
              </a:rPr>
              <a:t>When accessing ATN on a personal iOS device (iPhone or iPad) for the first time you may receive the Connection is not private</a:t>
            </a:r>
            <a:r>
              <a:rPr lang="en-US" sz="1200" b="0" baseline="0" dirty="0" smtClean="0">
                <a:latin typeface="Arial" panose="020B0604020202020204" pitchFamily="34" charset="0"/>
                <a:cs typeface="Arial" panose="020B0604020202020204" pitchFamily="34" charset="0"/>
              </a:rPr>
              <a:t> </a:t>
            </a:r>
            <a:r>
              <a:rPr lang="en-US" sz="1200" b="0" dirty="0" smtClean="0">
                <a:latin typeface="Arial" panose="020B0604020202020204" pitchFamily="34" charset="0"/>
                <a:cs typeface="Arial" panose="020B0604020202020204" pitchFamily="34" charset="0"/>
              </a:rPr>
              <a:t>message.</a:t>
            </a:r>
          </a:p>
          <a:p>
            <a:endParaRPr lang="en-US" sz="1200" baseline="0" dirty="0" smtClean="0">
              <a:solidFill>
                <a:schemeClr val="tx1"/>
              </a:solidFill>
              <a:latin typeface=" Arial"/>
              <a:cs typeface="Arial" panose="020B0604020202020204" pitchFamily="34" charset="0"/>
            </a:endParaRPr>
          </a:p>
          <a:p>
            <a:r>
              <a:rPr lang="en-US" sz="1200" baseline="0" dirty="0" smtClean="0">
                <a:solidFill>
                  <a:schemeClr val="tx1"/>
                </a:solidFill>
                <a:latin typeface=" Arial"/>
                <a:cs typeface="Arial" panose="020B0604020202020204" pitchFamily="34" charset="0"/>
              </a:rPr>
              <a:t>Select the “Show Details” button and another window will open. Select the “visit the website” link. You may have to go through the process twice to get your device to allow a visit the website. Select the “visit the website” link again, as needed.</a:t>
            </a:r>
          </a:p>
          <a:p>
            <a:endParaRPr lang="en-US" sz="1200" baseline="0" dirty="0" smtClean="0">
              <a:solidFill>
                <a:schemeClr val="tx1"/>
              </a:solidFill>
              <a:latin typeface=" Arial"/>
              <a:cs typeface="Arial" panose="020B0604020202020204" pitchFamily="34" charset="0"/>
            </a:endParaRPr>
          </a:p>
          <a:p>
            <a:r>
              <a:rPr lang="en-US" sz="1200" baseline="0" dirty="0" smtClean="0">
                <a:solidFill>
                  <a:schemeClr val="tx1"/>
                </a:solidFill>
                <a:latin typeface=" Arial"/>
                <a:cs typeface="Arial" panose="020B0604020202020204" pitchFamily="34" charset="0"/>
              </a:rPr>
              <a:t>In some cases your device’s browser security settings may need to be adjusted to allow pop-ups and/or fraudulent websites until you can add ATN as a favorite.</a:t>
            </a:r>
          </a:p>
          <a:p>
            <a:endParaRPr lang="en-US" sz="1200" baseline="0" dirty="0" smtClean="0">
              <a:solidFill>
                <a:schemeClr val="tx1"/>
              </a:solidFill>
              <a:latin typeface=" Arial"/>
              <a:cs typeface="Arial" panose="020B0604020202020204" pitchFamily="34" charset="0"/>
            </a:endParaRPr>
          </a:p>
          <a:p>
            <a:r>
              <a:rPr lang="en-US" sz="1200" baseline="0" dirty="0" smtClean="0">
                <a:solidFill>
                  <a:schemeClr val="tx1"/>
                </a:solidFill>
                <a:latin typeface=" Arial"/>
                <a:cs typeface="Arial" panose="020B0604020202020204" pitchFamily="34" charset="0"/>
              </a:rPr>
              <a:t>Next Slide</a:t>
            </a:r>
            <a:endParaRPr lang="en-US" sz="1200" dirty="0">
              <a:solidFill>
                <a:schemeClr val="tx1"/>
              </a:solidFill>
              <a:latin typeface=" Arial"/>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24F5731-775E-460B-9B76-A0068511D076}"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662057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8975" y="1144588"/>
            <a:ext cx="54927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latin typeface=" Aria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 Arial"/>
              </a:rPr>
              <a:t>A pop-up window appears, where you will select the “Visit Website” </a:t>
            </a:r>
            <a:r>
              <a:rPr lang="en-US" sz="1200" dirty="0" err="1" smtClean="0">
                <a:latin typeface=" Arial"/>
              </a:rPr>
              <a:t>Llink</a:t>
            </a:r>
            <a:r>
              <a:rPr lang="en-US" sz="1200" dirty="0" smtClean="0">
                <a:latin typeface=" Arial"/>
              </a:rPr>
              <a:t> again.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 Arial"/>
              </a:rPr>
              <a:t>This will bring you to the ATN Sign-On page where you can enter your AKO Username/Password for access.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 Arial"/>
            </a:endParaRPr>
          </a:p>
          <a:p>
            <a:r>
              <a:rPr lang="en-US" sz="1200" baseline="0" dirty="0" smtClean="0">
                <a:solidFill>
                  <a:schemeClr val="tx1"/>
                </a:solidFill>
                <a:latin typeface=" Arial"/>
                <a:cs typeface="Arial" panose="020B0604020202020204" pitchFamily="34" charset="0"/>
              </a:rPr>
              <a:t>Next Slide</a:t>
            </a:r>
            <a:endParaRPr lang="en-US" sz="1200" dirty="0">
              <a:solidFill>
                <a:schemeClr val="tx1"/>
              </a:solidFill>
              <a:latin typeface=" Arial"/>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24F5731-775E-460B-9B76-A0068511D076}" type="slidenum">
              <a:rPr lang="en-US">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9934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8975" y="1144588"/>
            <a:ext cx="54927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chemeClr val="tx1"/>
                </a:solidFill>
                <a:latin typeface=" Arial"/>
                <a:cs typeface="Arial" panose="020B0604020202020204" pitchFamily="34" charset="0"/>
              </a:rPr>
              <a:t>Open your cell phone browser and type https://atn.army/mil into either the address bar or the search bar, then select enter.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latin typeface=" Arial"/>
              <a:cs typeface="Arial" panose="020B0604020202020204" pitchFamily="34" charset="0"/>
            </a:endParaRPr>
          </a:p>
          <a:p>
            <a:r>
              <a:rPr lang="en-US" sz="1200" baseline="0" dirty="0" smtClean="0">
                <a:solidFill>
                  <a:schemeClr val="tx1"/>
                </a:solidFill>
                <a:latin typeface=" Arial"/>
                <a:cs typeface="Arial" panose="020B0604020202020204" pitchFamily="34" charset="0"/>
              </a:rPr>
              <a:t>Next Slide</a:t>
            </a:r>
            <a:endParaRPr lang="en-US" sz="1200" dirty="0">
              <a:solidFill>
                <a:schemeClr val="tx1"/>
              </a:solidFill>
              <a:latin typeface=" Arial"/>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24F5731-775E-460B-9B76-A0068511D076}" type="slidenum">
              <a:rPr lang="en-US">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4122962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8975" y="1144588"/>
            <a:ext cx="54927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chemeClr val="tx1"/>
                </a:solidFill>
                <a:latin typeface=" Arial"/>
                <a:cs typeface="Arial" panose="020B0604020202020204" pitchFamily="34" charset="0"/>
              </a:rPr>
              <a:t>Your browser will open and you will have to select which website to go to. Select the Army Training Network URL.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latin typeface=" Arial"/>
              <a:cs typeface="Arial" panose="020B0604020202020204" pitchFamily="34" charset="0"/>
            </a:endParaRPr>
          </a:p>
          <a:p>
            <a:r>
              <a:rPr lang="en-US" sz="1200" baseline="0" dirty="0" smtClean="0">
                <a:solidFill>
                  <a:schemeClr val="tx1"/>
                </a:solidFill>
                <a:latin typeface=" Arial"/>
                <a:cs typeface="Arial" panose="020B0604020202020204" pitchFamily="34" charset="0"/>
              </a:rPr>
              <a:t>Next Slide</a:t>
            </a:r>
            <a:endParaRPr lang="en-US" sz="1200" dirty="0">
              <a:solidFill>
                <a:schemeClr val="tx1"/>
              </a:solidFill>
              <a:latin typeface=" Arial"/>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24F5731-775E-460B-9B76-A0068511D076}" type="slidenum">
              <a:rPr lang="en-US">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838536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8975" y="1144588"/>
            <a:ext cx="54927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chemeClr val="tx1"/>
                </a:solidFill>
                <a:latin typeface=" Arial"/>
                <a:cs typeface="Arial" panose="020B0604020202020204" pitchFamily="34" charset="0"/>
              </a:rPr>
              <a:t>Enter your AKO username and password, then select Login.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latin typeface=" Arial"/>
              <a:cs typeface="Arial" panose="020B0604020202020204" pitchFamily="34" charset="0"/>
            </a:endParaRPr>
          </a:p>
          <a:p>
            <a:r>
              <a:rPr lang="en-US" sz="1200" baseline="0" dirty="0" smtClean="0">
                <a:solidFill>
                  <a:schemeClr val="tx1"/>
                </a:solidFill>
                <a:latin typeface=" Arial"/>
                <a:cs typeface="Arial" panose="020B0604020202020204" pitchFamily="34" charset="0"/>
              </a:rPr>
              <a:t>Next Slide</a:t>
            </a:r>
            <a:endParaRPr lang="en-US" sz="1200" dirty="0">
              <a:solidFill>
                <a:schemeClr val="tx1"/>
              </a:solidFill>
              <a:latin typeface=" Arial"/>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24F5731-775E-460B-9B76-A0068511D076}" type="slidenum">
              <a:rPr lang="en-US">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179866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8975" y="1144588"/>
            <a:ext cx="54927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chemeClr val="tx1"/>
                </a:solidFill>
                <a:latin typeface=" Arial"/>
                <a:cs typeface="Arial" panose="020B0604020202020204" pitchFamily="34" charset="0"/>
              </a:rPr>
              <a:t>A warning may appear on your cell phone so select advanced. When the next page opens select Proceed to atn.army.mil (unsafe).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latin typeface=" Arial"/>
              <a:cs typeface="Arial" panose="020B0604020202020204" pitchFamily="34" charset="0"/>
            </a:endParaRPr>
          </a:p>
          <a:p>
            <a:r>
              <a:rPr lang="en-US" sz="1200" baseline="0" dirty="0" smtClean="0">
                <a:solidFill>
                  <a:schemeClr val="tx1"/>
                </a:solidFill>
                <a:latin typeface=" Arial"/>
                <a:cs typeface="Arial" panose="020B0604020202020204" pitchFamily="34" charset="0"/>
              </a:rPr>
              <a:t>Next Slide</a:t>
            </a:r>
            <a:endParaRPr lang="en-US" sz="1200" dirty="0">
              <a:solidFill>
                <a:schemeClr val="tx1"/>
              </a:solidFill>
              <a:latin typeface=" Arial"/>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24F5731-775E-460B-9B76-A0068511D076}" type="slidenum">
              <a:rPr lang="en-US">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359599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88975" y="1144588"/>
            <a:ext cx="5492750" cy="3090862"/>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chemeClr val="tx1"/>
                </a:solidFill>
                <a:latin typeface=" Arial"/>
                <a:cs typeface="Arial" panose="020B0604020202020204" pitchFamily="34" charset="0"/>
              </a:rPr>
              <a:t>Once the ATN Homepage open you may have to scroll down until you see the content you wish to use.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latin typeface=" Arial"/>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chemeClr val="tx1"/>
                </a:solidFill>
                <a:latin typeface=" Arial"/>
                <a:cs typeface="Arial" panose="020B0604020202020204" pitchFamily="34" charset="0"/>
              </a:rPr>
              <a:t>The next page that will open will be the homepage for the your selection.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latin typeface=" Arial"/>
              <a:cs typeface="Arial" panose="020B0604020202020204" pitchFamily="34" charset="0"/>
            </a:endParaRPr>
          </a:p>
          <a:p>
            <a:r>
              <a:rPr lang="en-US" sz="1200" baseline="0" dirty="0" smtClean="0">
                <a:solidFill>
                  <a:schemeClr val="tx1"/>
                </a:solidFill>
                <a:latin typeface=" Arial"/>
                <a:cs typeface="Arial" panose="020B0604020202020204" pitchFamily="34" charset="0"/>
              </a:rPr>
              <a:t>Next Slide</a:t>
            </a:r>
            <a:endParaRPr lang="en-US" sz="1200" dirty="0">
              <a:solidFill>
                <a:schemeClr val="tx1"/>
              </a:solidFill>
              <a:latin typeface=" Arial"/>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24F5731-775E-460B-9B76-A0068511D076}" type="slidenum">
              <a:rPr lang="en-US">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245565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8DCE56B-84BF-4359-8391-FEBD7F0E4D5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460480" y="6675120"/>
            <a:ext cx="731520" cy="182880"/>
          </a:xfrm>
          <a:prstGeom prst="rect">
            <a:avLst/>
          </a:prstGeom>
        </p:spPr>
        <p:txBody>
          <a:bodyPr vert="horz" lIns="91440" tIns="45720" rIns="91440" bIns="45720" rtlCol="0" anchor="ctr"/>
          <a:lstStyle>
            <a:lvl1pPr algn="r">
              <a:defRPr sz="1200">
                <a:solidFill>
                  <a:schemeClr val="tx1"/>
                </a:solidFill>
              </a:defRPr>
            </a:lvl1pPr>
          </a:lstStyle>
          <a:p>
            <a:fld id="{48DCE56B-84BF-4359-8391-FEBD7F0E4D58}" type="slidenum">
              <a:rPr lang="en-US" smtClean="0"/>
              <a:pPr/>
              <a:t>‹#›</a:t>
            </a:fld>
            <a:endParaRPr lang="en-US" dirty="0"/>
          </a:p>
        </p:txBody>
      </p:sp>
      <p:pic>
        <p:nvPicPr>
          <p:cNvPr id="10" name="Picture 9"/>
          <p:cNvPicPr>
            <a:picLocks noChangeAspect="1"/>
          </p:cNvPicPr>
          <p:nvPr userDrawn="1"/>
        </p:nvPicPr>
        <p:blipFill rotWithShape="1">
          <a:blip r:embed="rId3"/>
          <a:srcRect b="5781"/>
          <a:stretch/>
        </p:blipFill>
        <p:spPr>
          <a:xfrm>
            <a:off x="1" y="6353556"/>
            <a:ext cx="1219199" cy="504445"/>
          </a:xfrm>
          <a:prstGeom prst="rect">
            <a:avLst/>
          </a:prstGeom>
        </p:spPr>
      </p:pic>
      <p:graphicFrame>
        <p:nvGraphicFramePr>
          <p:cNvPr id="11" name="Table 10"/>
          <p:cNvGraphicFramePr>
            <a:graphicFrameLocks noGrp="1"/>
          </p:cNvGraphicFramePr>
          <p:nvPr userDrawn="1">
            <p:extLst>
              <p:ext uri="{D42A27DB-BD31-4B8C-83A1-F6EECF244321}">
                <p14:modId xmlns:p14="http://schemas.microsoft.com/office/powerpoint/2010/main" val="2325134439"/>
              </p:ext>
            </p:extLst>
          </p:nvPr>
        </p:nvGraphicFramePr>
        <p:xfrm>
          <a:off x="1" y="0"/>
          <a:ext cx="12192000" cy="579120"/>
        </p:xfrm>
        <a:graphic>
          <a:graphicData uri="http://schemas.openxmlformats.org/drawingml/2006/table">
            <a:tbl>
              <a:tblPr firstRow="1" bandRow="1">
                <a:tableStyleId>{5C22544A-7EE6-4342-B048-85BDC9FD1C3A}</a:tableStyleId>
              </a:tblPr>
              <a:tblGrid>
                <a:gridCol w="6096000"/>
                <a:gridCol w="6096000"/>
              </a:tblGrid>
              <a:tr h="483788">
                <a:tc>
                  <a:txBody>
                    <a:bodyPr/>
                    <a:lstStyle/>
                    <a:p>
                      <a:pPr marL="398463" indent="0" algn="ctr" defTabSz="913993">
                        <a:defRPr/>
                      </a:pPr>
                      <a:r>
                        <a:rPr lang="en-US" sz="2000" b="1" dirty="0" smtClean="0">
                          <a:solidFill>
                            <a:srgbClr val="F6C700"/>
                          </a:solidFill>
                        </a:rPr>
                        <a:t>US</a:t>
                      </a:r>
                      <a:r>
                        <a:rPr lang="en-US" sz="2000" b="1" baseline="0" dirty="0" smtClean="0">
                          <a:solidFill>
                            <a:srgbClr val="F6C700"/>
                          </a:solidFill>
                        </a:rPr>
                        <a:t> Army Combined Arms Center</a:t>
                      </a:r>
                      <a:endParaRPr lang="en-US" sz="2000" b="1" dirty="0" smtClean="0">
                        <a:solidFill>
                          <a:srgbClr val="F6C700"/>
                        </a:solidFill>
                      </a:endParaRPr>
                    </a:p>
                    <a:p>
                      <a:pPr marL="398463" indent="0" algn="ctr" defTabSz="913993">
                        <a:defRPr/>
                      </a:pPr>
                      <a:r>
                        <a:rPr lang="en-US" sz="1200" b="1" dirty="0" smtClean="0">
                          <a:solidFill>
                            <a:srgbClr val="969696"/>
                          </a:solidFill>
                        </a:rPr>
                        <a:t>SOLDIERS AND LEADERS -</a:t>
                      </a:r>
                      <a:r>
                        <a:rPr lang="en-US" sz="1200" b="1" baseline="0" dirty="0" smtClean="0">
                          <a:solidFill>
                            <a:srgbClr val="969696"/>
                          </a:solidFill>
                        </a:rPr>
                        <a:t> </a:t>
                      </a:r>
                      <a:r>
                        <a:rPr lang="en-US" sz="1200" b="1" dirty="0" smtClean="0">
                          <a:solidFill>
                            <a:srgbClr val="969696"/>
                          </a:solidFill>
                        </a:rPr>
                        <a:t>OUR ASYMMETRIC ADVANTAGE</a:t>
                      </a:r>
                    </a:p>
                  </a:txBody>
                  <a:tcPr marL="60960" marR="609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2800" b="1" dirty="0" smtClean="0">
                          <a:solidFill>
                            <a:schemeClr val="tx1"/>
                          </a:solidFill>
                          <a:latin typeface=" Arial"/>
                          <a:cs typeface="Arial" panose="020B0604020202020204" pitchFamily="34" charset="0"/>
                        </a:rPr>
                        <a:t>Personal Devices</a:t>
                      </a:r>
                      <a:endParaRPr lang="en-US" sz="2800" b="0" dirty="0" smtClean="0">
                        <a:solidFill>
                          <a:schemeClr val="tx1"/>
                        </a:solidFill>
                        <a:latin typeface=" Arial"/>
                        <a:cs typeface="Arial" panose="020B0604020202020204" pitchFamily="34" charset="0"/>
                      </a:endParaRPr>
                    </a:p>
                  </a:txBody>
                  <a:tcPr marL="60960" marR="6096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75000"/>
                      </a:schemeClr>
                    </a:solidFill>
                  </a:tcPr>
                </a:tc>
              </a:tr>
            </a:tbl>
          </a:graphicData>
        </a:graphic>
      </p:graphicFrame>
      <p:grpSp>
        <p:nvGrpSpPr>
          <p:cNvPr id="12" name="Group 11"/>
          <p:cNvGrpSpPr/>
          <p:nvPr userDrawn="1"/>
        </p:nvGrpSpPr>
        <p:grpSpPr>
          <a:xfrm>
            <a:off x="1739" y="23203"/>
            <a:ext cx="607861" cy="555917"/>
            <a:chOff x="-673331" y="968844"/>
            <a:chExt cx="499920" cy="602405"/>
          </a:xfrm>
        </p:grpSpPr>
        <p:sp>
          <p:nvSpPr>
            <p:cNvPr id="13" name="Rectangle 12"/>
            <p:cNvSpPr/>
            <p:nvPr userDrawn="1"/>
          </p:nvSpPr>
          <p:spPr>
            <a:xfrm>
              <a:off x="-615141" y="1434186"/>
              <a:ext cx="383690" cy="80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userDrawn="1"/>
          </p:nvSpPr>
          <p:spPr>
            <a:xfrm>
              <a:off x="-606177" y="1030778"/>
              <a:ext cx="365760" cy="332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descr="imagesCAIMVJYX.jpg"/>
            <p:cNvPicPr>
              <a:picLocks noChangeAspect="1"/>
            </p:cNvPicPr>
            <p:nvPr userDrawn="1"/>
          </p:nvPicPr>
          <p:blipFill>
            <a:blip r:embed="rId4" cstate="print">
              <a:clrChange>
                <a:clrFrom>
                  <a:srgbClr val="FEFFFF"/>
                </a:clrFrom>
                <a:clrTo>
                  <a:srgbClr val="FEFFFF">
                    <a:alpha val="0"/>
                  </a:srgbClr>
                </a:clrTo>
              </a:clrChange>
            </a:blip>
            <a:stretch>
              <a:fillRect/>
            </a:stretch>
          </p:blipFill>
          <p:spPr>
            <a:xfrm>
              <a:off x="-673331" y="968844"/>
              <a:ext cx="499920" cy="602405"/>
            </a:xfrm>
            <a:prstGeom prst="rect">
              <a:avLst/>
            </a:prstGeom>
          </p:spPr>
        </p:pic>
      </p:grpSp>
    </p:spTree>
  </p:cSld>
  <p:clrMap bg1="lt1" tx1="dk1" bg2="lt2" tx2="dk2" accent1="accent1" accent2="accent2" accent3="accent3" accent4="accent4" accent5="accent5" accent6="accent6" hlink="hlink" folHlink="folHlink"/>
  <p:sldLayoutIdLst>
    <p:sldLayoutId id="2147483652" r:id="rId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atn.army.mi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mailto:usarmy.leavenworth.cac.mbx.dtmshd@mail.mi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atn.army.mil/"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atn.army.mil/"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56025" y="762000"/>
            <a:ext cx="2286000" cy="816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 Arial"/>
            </a:endParaRPr>
          </a:p>
        </p:txBody>
      </p:sp>
      <p:sp>
        <p:nvSpPr>
          <p:cNvPr id="6" name="TextBox 5"/>
          <p:cNvSpPr txBox="1"/>
          <p:nvPr/>
        </p:nvSpPr>
        <p:spPr>
          <a:xfrm>
            <a:off x="3615485" y="6013847"/>
            <a:ext cx="5040419" cy="615553"/>
          </a:xfrm>
          <a:prstGeom prst="rect">
            <a:avLst/>
          </a:prstGeom>
          <a:noFill/>
        </p:spPr>
        <p:txBody>
          <a:bodyPr wrap="none">
            <a:spAutoFit/>
          </a:bodyPr>
          <a:lstStyle/>
          <a:p>
            <a:pPr algn="ctr">
              <a:defRPr/>
            </a:pPr>
            <a:r>
              <a:rPr lang="en-US" sz="2000" b="1" dirty="0">
                <a:effectLst>
                  <a:outerShdw blurRad="38100" dist="38100" dir="2700000" algn="tl">
                    <a:srgbClr val="000000">
                      <a:alpha val="43137"/>
                    </a:srgbClr>
                  </a:outerShdw>
                </a:effectLst>
                <a:latin typeface=" Arial"/>
                <a:cs typeface="Arial" panose="020B0604020202020204" pitchFamily="34" charset="0"/>
              </a:rPr>
              <a:t>Training Management Directorate (TMD)</a:t>
            </a:r>
          </a:p>
          <a:p>
            <a:pPr algn="ctr">
              <a:defRPr/>
            </a:pPr>
            <a:r>
              <a:rPr lang="en-US" sz="1400" dirty="0">
                <a:latin typeface=" Arial"/>
                <a:cs typeface="Arial" panose="020B0604020202020204" pitchFamily="34" charset="0"/>
              </a:rPr>
              <a:t>Fort Leavenworth, Kansas</a:t>
            </a:r>
          </a:p>
        </p:txBody>
      </p:sp>
      <p:sp>
        <p:nvSpPr>
          <p:cNvPr id="8" name="Rectangle 7"/>
          <p:cNvSpPr/>
          <p:nvPr/>
        </p:nvSpPr>
        <p:spPr>
          <a:xfrm>
            <a:off x="-5700" y="5991951"/>
            <a:ext cx="1130181" cy="307777"/>
          </a:xfrm>
          <a:prstGeom prst="rect">
            <a:avLst/>
          </a:prstGeom>
        </p:spPr>
        <p:txBody>
          <a:bodyPr wrap="none">
            <a:spAutoFit/>
          </a:bodyPr>
          <a:lstStyle/>
          <a:p>
            <a:r>
              <a:rPr lang="en-US" sz="1400" dirty="0" smtClean="0">
                <a:latin typeface=" Arial"/>
              </a:rPr>
              <a:t>8 </a:t>
            </a:r>
            <a:r>
              <a:rPr lang="en-US" sz="1400" dirty="0" smtClean="0">
                <a:latin typeface=" Arial"/>
              </a:rPr>
              <a:t>April 2020</a:t>
            </a:r>
            <a:endParaRPr lang="en-US" sz="1400" dirty="0">
              <a:latin typeface=" Arial"/>
            </a:endParaRPr>
          </a:p>
        </p:txBody>
      </p:sp>
      <p:sp>
        <p:nvSpPr>
          <p:cNvPr id="9" name="TextBox 8"/>
          <p:cNvSpPr txBox="1">
            <a:spLocks noChangeArrowheads="1"/>
          </p:cNvSpPr>
          <p:nvPr/>
        </p:nvSpPr>
        <p:spPr bwMode="auto">
          <a:xfrm>
            <a:off x="152400" y="3177215"/>
            <a:ext cx="11887200" cy="2403222"/>
          </a:xfrm>
          <a:prstGeom prst="rect">
            <a:avLst/>
          </a:prstGeom>
          <a:noFill/>
          <a:ln w="9525">
            <a:noFill/>
            <a:miter lim="800000"/>
            <a:headEnd/>
            <a:tailEnd/>
          </a:ln>
        </p:spPr>
        <p:txBody>
          <a:bodyPr wrap="square">
            <a:spAutoFit/>
          </a:bodyPr>
          <a:lstStyle/>
          <a:p>
            <a:pPr algn="ctr"/>
            <a:r>
              <a:rPr lang="en-US" sz="3200" b="1" dirty="0" smtClean="0">
                <a:latin typeface=" Arial"/>
                <a:cs typeface="Arial" panose="020B0604020202020204" pitchFamily="34" charset="0"/>
              </a:rPr>
              <a:t>Accessing ATN Using Personal Devices</a:t>
            </a:r>
          </a:p>
          <a:p>
            <a:pPr algn="ctr"/>
            <a:r>
              <a:rPr lang="en-US" sz="3200" b="1" dirty="0" smtClean="0">
                <a:solidFill>
                  <a:srgbClr val="0000FF"/>
                </a:solidFill>
                <a:latin typeface=" Arial"/>
                <a:cs typeface="Arial" panose="020B0604020202020204" pitchFamily="34" charset="0"/>
              </a:rPr>
              <a:t>Via the Enterprise Access Management System-Army</a:t>
            </a:r>
          </a:p>
          <a:p>
            <a:pPr algn="ctr"/>
            <a:r>
              <a:rPr lang="en-US" sz="3200" b="1" dirty="0" smtClean="0">
                <a:solidFill>
                  <a:srgbClr val="0000FF"/>
                </a:solidFill>
                <a:latin typeface=" Arial"/>
                <a:cs typeface="Arial" panose="020B0604020202020204" pitchFamily="34" charset="0"/>
              </a:rPr>
              <a:t>(EAMS-A)</a:t>
            </a:r>
          </a:p>
          <a:p>
            <a:pPr algn="ctr">
              <a:lnSpc>
                <a:spcPts val="6475"/>
              </a:lnSpc>
            </a:pPr>
            <a:endParaRPr lang="en-US" sz="3200" b="1" dirty="0">
              <a:solidFill>
                <a:srgbClr val="0000FF"/>
              </a:solidFill>
              <a:latin typeface=" Arial"/>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7209" y="947463"/>
            <a:ext cx="5869941" cy="2055545"/>
          </a:xfrm>
          <a:prstGeom prst="rect">
            <a:avLst/>
          </a:prstGeom>
        </p:spPr>
      </p:pic>
      <p:sp>
        <p:nvSpPr>
          <p:cNvPr id="10" name="TextBox 9"/>
          <p:cNvSpPr txBox="1"/>
          <p:nvPr/>
        </p:nvSpPr>
        <p:spPr>
          <a:xfrm>
            <a:off x="1182694" y="4800600"/>
            <a:ext cx="9906000" cy="1077218"/>
          </a:xfrm>
          <a:prstGeom prst="rect">
            <a:avLst/>
          </a:prstGeom>
          <a:solidFill>
            <a:srgbClr val="FF0000"/>
          </a:solidFill>
          <a:ln w="28575">
            <a:solidFill>
              <a:schemeClr val="tx1"/>
            </a:solid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3200" dirty="0" smtClean="0">
                <a:solidFill>
                  <a:schemeClr val="bg1"/>
                </a:solidFill>
                <a:latin typeface=" Arial"/>
                <a:cs typeface="Arial" panose="020B0604020202020204" pitchFamily="34" charset="0"/>
              </a:rPr>
              <a:t>To use this tutorial you need to know your AKO user-name and password</a:t>
            </a:r>
            <a:endParaRPr lang="en-US" sz="3200" dirty="0">
              <a:solidFill>
                <a:schemeClr val="bg1"/>
              </a:solidFill>
              <a:latin typeface=" Arial"/>
              <a:cs typeface="Arial" panose="020B0604020202020204" pitchFamily="34" charset="0"/>
            </a:endParaRPr>
          </a:p>
        </p:txBody>
      </p:sp>
    </p:spTree>
    <p:extLst>
      <p:ext uri="{BB962C8B-B14F-4D97-AF65-F5344CB8AC3E}">
        <p14:creationId xmlns:p14="http://schemas.microsoft.com/office/powerpoint/2010/main" val="417453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DCE56B-84BF-4359-8391-FEBD7F0E4D58}" type="slidenum">
              <a:rPr lang="en-US" smtClean="0"/>
              <a:pPr/>
              <a:t>10</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623" y="1406227"/>
            <a:ext cx="10290977" cy="4918371"/>
          </a:xfrm>
          <a:prstGeom prst="rect">
            <a:avLst/>
          </a:prstGeom>
          <a:scene3d>
            <a:camera prst="orthographicFront"/>
            <a:lightRig rig="threePt" dir="t"/>
          </a:scene3d>
          <a:sp3d>
            <a:bevelT w="139700" h="139700" prst="divot"/>
          </a:sp3d>
        </p:spPr>
      </p:pic>
      <p:sp>
        <p:nvSpPr>
          <p:cNvPr id="12" name="TextBox 11"/>
          <p:cNvSpPr txBox="1"/>
          <p:nvPr/>
        </p:nvSpPr>
        <p:spPr>
          <a:xfrm>
            <a:off x="3810000" y="3736032"/>
            <a:ext cx="4495800" cy="584775"/>
          </a:xfrm>
          <a:prstGeom prst="rect">
            <a:avLst/>
          </a:prstGeom>
          <a:solidFill>
            <a:srgbClr val="92D050"/>
          </a:solidFill>
          <a:ln w="28575">
            <a:solidFill>
              <a:schemeClr val="tx1"/>
            </a:solid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1600" dirty="0" smtClean="0">
                <a:latin typeface=" Arial"/>
                <a:cs typeface="Arial" panose="020B0604020202020204" pitchFamily="34" charset="0"/>
              </a:rPr>
              <a:t>Open browser and enter </a:t>
            </a:r>
            <a:r>
              <a:rPr lang="en-US" sz="1600" dirty="0" smtClean="0">
                <a:latin typeface=" Arial"/>
                <a:cs typeface="Arial" panose="020B0604020202020204" pitchFamily="34" charset="0"/>
                <a:hlinkClick r:id="rId4"/>
              </a:rPr>
              <a:t>https://atn.army.mil</a:t>
            </a:r>
            <a:r>
              <a:rPr lang="en-US" sz="1600" dirty="0" smtClean="0">
                <a:latin typeface=" Arial"/>
                <a:cs typeface="Arial" panose="020B0604020202020204" pitchFamily="34" charset="0"/>
              </a:rPr>
              <a:t> in the address or search bar and enter</a:t>
            </a:r>
            <a:endParaRPr lang="en-US" sz="1600" dirty="0">
              <a:solidFill>
                <a:prstClr val="black"/>
              </a:solidFill>
              <a:latin typeface=" Arial"/>
              <a:cs typeface="Arial" panose="020B0604020202020204" pitchFamily="34" charset="0"/>
            </a:endParaRPr>
          </a:p>
        </p:txBody>
      </p:sp>
      <p:cxnSp>
        <p:nvCxnSpPr>
          <p:cNvPr id="16" name="Straight Arrow Connector 15"/>
          <p:cNvCxnSpPr/>
          <p:nvPr/>
        </p:nvCxnSpPr>
        <p:spPr>
          <a:xfrm>
            <a:off x="4191000" y="2354917"/>
            <a:ext cx="0" cy="1381115"/>
          </a:xfrm>
          <a:prstGeom prst="straightConnector1">
            <a:avLst/>
          </a:prstGeom>
          <a:ln w="28575">
            <a:solidFill>
              <a:srgbClr val="C00000"/>
            </a:solidFill>
            <a:tailEnd type="arrow"/>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14428" y="607496"/>
            <a:ext cx="7581900" cy="646331"/>
          </a:xfrm>
          <a:prstGeom prst="rect">
            <a:avLst/>
          </a:prstGeom>
          <a:solidFill>
            <a:srgbClr val="FF0000"/>
          </a:solidFill>
          <a:ln w="28575">
            <a:solidFill>
              <a:schemeClr val="tx1"/>
            </a:solid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3600" b="1" dirty="0" smtClean="0">
                <a:solidFill>
                  <a:schemeClr val="bg1"/>
                </a:solidFill>
                <a:latin typeface="Arial" panose="020B0604020202020204" pitchFamily="34" charset="0"/>
                <a:cs typeface="Arial" panose="020B0604020202020204" pitchFamily="34" charset="0"/>
              </a:rPr>
              <a:t>Personal Computers</a:t>
            </a:r>
            <a:endParaRPr lang="en-US" sz="3600" b="1"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9403080" y="3283971"/>
            <a:ext cx="2057400" cy="1569660"/>
          </a:xfrm>
          <a:prstGeom prst="rect">
            <a:avLst/>
          </a:prstGeom>
          <a:solidFill>
            <a:srgbClr val="FF0000"/>
          </a:solidFill>
          <a:ln w="28575">
            <a:solidFill>
              <a:schemeClr val="tx1"/>
            </a:solid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1600" dirty="0" smtClean="0">
                <a:solidFill>
                  <a:schemeClr val="bg1"/>
                </a:solidFill>
                <a:latin typeface="Arial" panose="020B0604020202020204" pitchFamily="34" charset="0"/>
                <a:cs typeface="Arial" panose="020B0604020202020204" pitchFamily="34" charset="0"/>
              </a:rPr>
              <a:t>NOTE: Internet Explorer is the approved browser for use on government systems</a:t>
            </a:r>
            <a:endParaRPr lang="en-US" sz="16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4000500" y="1831697"/>
            <a:ext cx="4191000" cy="523220"/>
          </a:xfrm>
          <a:prstGeom prst="rect">
            <a:avLst/>
          </a:prstGeom>
          <a:solidFill>
            <a:srgbClr val="FFFF00"/>
          </a:solidFill>
          <a:ln w="28575">
            <a:solidFill>
              <a:srgbClr val="000000"/>
            </a:solidFill>
          </a:ln>
          <a:scene3d>
            <a:camera prst="orthographicFront"/>
            <a:lightRig rig="threePt" dir="t"/>
          </a:scene3d>
          <a:sp3d>
            <a:bevelT w="139700" h="139700" prst="divot"/>
          </a:sp3d>
        </p:spPr>
        <p:txBody>
          <a:bodyPr wrap="square" rtlCol="0">
            <a:spAutoFit/>
          </a:bodyPr>
          <a:lstStyle/>
          <a:p>
            <a:pPr fontAlgn="auto">
              <a:spcBef>
                <a:spcPts val="0"/>
              </a:spcBef>
              <a:spcAft>
                <a:spcPts val="0"/>
              </a:spcAft>
            </a:pPr>
            <a:r>
              <a:rPr lang="en-US" sz="2800" dirty="0" smtClean="0">
                <a:solidFill>
                  <a:prstClr val="black"/>
                </a:solidFill>
                <a:latin typeface=" Arial"/>
              </a:rPr>
              <a:t>HTTPS://ATN.ARMY.MIL</a:t>
            </a:r>
            <a:endParaRPr lang="en-US" sz="2800" dirty="0">
              <a:solidFill>
                <a:prstClr val="black"/>
              </a:solidFill>
              <a:latin typeface=" Arial"/>
            </a:endParaRPr>
          </a:p>
        </p:txBody>
      </p:sp>
      <p:cxnSp>
        <p:nvCxnSpPr>
          <p:cNvPr id="10" name="Straight Arrow Connector 9"/>
          <p:cNvCxnSpPr>
            <a:stCxn id="9" idx="1"/>
            <a:endCxn id="11" idx="6"/>
          </p:cNvCxnSpPr>
          <p:nvPr/>
        </p:nvCxnSpPr>
        <p:spPr>
          <a:xfrm flipH="1" flipV="1">
            <a:off x="2705100" y="1600200"/>
            <a:ext cx="1295400" cy="493107"/>
          </a:xfrm>
          <a:prstGeom prst="straightConnector1">
            <a:avLst/>
          </a:prstGeom>
          <a:ln w="28575">
            <a:solidFill>
              <a:srgbClr val="C00000"/>
            </a:solidFill>
            <a:tailEnd type="arrow"/>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38200" y="1447800"/>
            <a:ext cx="1866900" cy="304800"/>
          </a:xfrm>
          <a:prstGeom prst="ellipse">
            <a:avLst/>
          </a:prstGeom>
          <a:noFill/>
          <a:ln w="38100">
            <a:solidFill>
              <a:srgbClr val="C0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Tree>
    <p:extLst>
      <p:ext uri="{BB962C8B-B14F-4D97-AF65-F5344CB8AC3E}">
        <p14:creationId xmlns:p14="http://schemas.microsoft.com/office/powerpoint/2010/main" val="1414266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DCE56B-84BF-4359-8391-FEBD7F0E4D58}" type="slidenum">
              <a:rPr lang="en-US" smtClean="0"/>
              <a:pPr/>
              <a:t>11</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85800"/>
            <a:ext cx="12039600" cy="5562600"/>
          </a:xfrm>
          <a:prstGeom prst="rect">
            <a:avLst/>
          </a:prstGeom>
          <a:scene3d>
            <a:camera prst="orthographicFront"/>
            <a:lightRig rig="threePt" dir="t"/>
          </a:scene3d>
          <a:sp3d>
            <a:bevelT w="139700" h="139700" prst="divot"/>
          </a:sp3d>
        </p:spPr>
      </p:pic>
      <p:cxnSp>
        <p:nvCxnSpPr>
          <p:cNvPr id="4" name="Straight Arrow Connector 3"/>
          <p:cNvCxnSpPr/>
          <p:nvPr/>
        </p:nvCxnSpPr>
        <p:spPr>
          <a:xfrm flipV="1">
            <a:off x="5086350" y="2362200"/>
            <a:ext cx="476250" cy="21342"/>
          </a:xfrm>
          <a:prstGeom prst="straightConnector1">
            <a:avLst/>
          </a:prstGeom>
          <a:ln w="28575">
            <a:solidFill>
              <a:srgbClr val="C00000"/>
            </a:solidFill>
            <a:tailEnd type="arrow"/>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524500" y="2057400"/>
            <a:ext cx="1866900" cy="762000"/>
          </a:xfrm>
          <a:prstGeom prst="ellipse">
            <a:avLst/>
          </a:prstGeom>
          <a:noFill/>
          <a:ln w="38100">
            <a:solidFill>
              <a:srgbClr val="C0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6" name="TextBox 5"/>
          <p:cNvSpPr txBox="1"/>
          <p:nvPr/>
        </p:nvSpPr>
        <p:spPr>
          <a:xfrm>
            <a:off x="1504950" y="2214265"/>
            <a:ext cx="3543300" cy="338554"/>
          </a:xfrm>
          <a:prstGeom prst="rect">
            <a:avLst/>
          </a:prstGeom>
          <a:solidFill>
            <a:srgbClr val="92D050"/>
          </a:solidFill>
          <a:ln w="28575">
            <a:solidFill>
              <a:schemeClr val="tx1"/>
            </a:solid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1600" dirty="0" smtClean="0">
                <a:latin typeface="Arial" panose="020B0604020202020204" pitchFamily="34" charset="0"/>
                <a:cs typeface="Arial" panose="020B0604020202020204" pitchFamily="34" charset="0"/>
              </a:rPr>
              <a:t>Enter your Username and Password</a:t>
            </a:r>
            <a:endParaRPr lang="en-US" sz="1600" dirty="0">
              <a:solidFill>
                <a:prstClr val="black"/>
              </a:solidFill>
              <a:latin typeface="Arial" panose="020B0604020202020204" pitchFamily="34" charset="0"/>
              <a:cs typeface="Arial" panose="020B0604020202020204" pitchFamily="34" charset="0"/>
            </a:endParaRPr>
          </a:p>
        </p:txBody>
      </p:sp>
      <p:cxnSp>
        <p:nvCxnSpPr>
          <p:cNvPr id="9" name="Straight Arrow Connector 8"/>
          <p:cNvCxnSpPr/>
          <p:nvPr/>
        </p:nvCxnSpPr>
        <p:spPr>
          <a:xfrm flipV="1">
            <a:off x="5867400" y="3276600"/>
            <a:ext cx="838200" cy="1101864"/>
          </a:xfrm>
          <a:prstGeom prst="straightConnector1">
            <a:avLst/>
          </a:prstGeom>
          <a:ln w="28575">
            <a:solidFill>
              <a:srgbClr val="C00000"/>
            </a:solidFill>
            <a:tailEnd type="arrow"/>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6488430" y="2895600"/>
            <a:ext cx="674370" cy="381000"/>
          </a:xfrm>
          <a:prstGeom prst="ellipse">
            <a:avLst/>
          </a:prstGeom>
          <a:noFill/>
          <a:ln w="38100">
            <a:solidFill>
              <a:srgbClr val="C0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11" name="TextBox 10"/>
          <p:cNvSpPr txBox="1"/>
          <p:nvPr/>
        </p:nvSpPr>
        <p:spPr>
          <a:xfrm>
            <a:off x="4267200" y="4154165"/>
            <a:ext cx="1562100" cy="338554"/>
          </a:xfrm>
          <a:prstGeom prst="rect">
            <a:avLst/>
          </a:prstGeom>
          <a:solidFill>
            <a:srgbClr val="92D050"/>
          </a:solidFill>
          <a:ln w="28575">
            <a:solidFill>
              <a:schemeClr val="tx1"/>
            </a:solid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1600" dirty="0" smtClean="0">
                <a:latin typeface="Arial" panose="020B0604020202020204" pitchFamily="34" charset="0"/>
                <a:cs typeface="Arial" panose="020B0604020202020204" pitchFamily="34" charset="0"/>
              </a:rPr>
              <a:t>Select Login</a:t>
            </a:r>
            <a:endParaRPr lang="en-US" sz="1600" dirty="0">
              <a:solidFill>
                <a:prstClr val="black"/>
              </a:solidFill>
              <a:latin typeface="Arial" panose="020B0604020202020204" pitchFamily="34" charset="0"/>
              <a:cs typeface="Arial" panose="020B0604020202020204" pitchFamily="34" charset="0"/>
            </a:endParaRPr>
          </a:p>
        </p:txBody>
      </p:sp>
      <p:sp>
        <p:nvSpPr>
          <p:cNvPr id="12" name="TextBox 11"/>
          <p:cNvSpPr txBox="1"/>
          <p:nvPr/>
        </p:nvSpPr>
        <p:spPr>
          <a:xfrm>
            <a:off x="2609850" y="6248400"/>
            <a:ext cx="6972300" cy="584775"/>
          </a:xfrm>
          <a:prstGeom prst="rect">
            <a:avLst/>
          </a:prstGeom>
          <a:solidFill>
            <a:srgbClr val="FF0000"/>
          </a:solidFill>
          <a:ln w="28575">
            <a:solidFill>
              <a:schemeClr val="tx1"/>
            </a:solid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1600" b="1" dirty="0" smtClean="0">
                <a:solidFill>
                  <a:srgbClr val="FFFFFF"/>
                </a:solidFill>
                <a:latin typeface=" Arial"/>
                <a:cs typeface="Arial" panose="020B0604020202020204" pitchFamily="34" charset="0"/>
              </a:rPr>
              <a:t>Refer to </a:t>
            </a:r>
            <a:r>
              <a:rPr lang="en-US" sz="1600" b="1" dirty="0" smtClean="0">
                <a:solidFill>
                  <a:srgbClr val="FFFFFF"/>
                </a:solidFill>
                <a:latin typeface=" Arial"/>
              </a:rPr>
              <a:t>the </a:t>
            </a:r>
            <a:r>
              <a:rPr lang="en-US" sz="1600" b="1" dirty="0">
                <a:solidFill>
                  <a:srgbClr val="FFFFFF"/>
                </a:solidFill>
                <a:latin typeface=" Arial"/>
              </a:rPr>
              <a:t>Username and Password tutorial </a:t>
            </a:r>
            <a:r>
              <a:rPr lang="en-US" sz="1600" b="1" dirty="0" smtClean="0">
                <a:solidFill>
                  <a:srgbClr val="FFFFFF"/>
                </a:solidFill>
                <a:latin typeface=" Arial"/>
              </a:rPr>
              <a:t>to establish or reset your username and password</a:t>
            </a:r>
            <a:endParaRPr lang="en-US" sz="1600" dirty="0">
              <a:solidFill>
                <a:srgbClr val="FFFFFF"/>
              </a:solidFill>
              <a:latin typeface=" Arial"/>
              <a:cs typeface="Arial" panose="020B0604020202020204" pitchFamily="34" charset="0"/>
            </a:endParaRPr>
          </a:p>
        </p:txBody>
      </p:sp>
    </p:spTree>
    <p:extLst>
      <p:ext uri="{BB962C8B-B14F-4D97-AF65-F5344CB8AC3E}">
        <p14:creationId xmlns:p14="http://schemas.microsoft.com/office/powerpoint/2010/main" val="3621031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DCE56B-84BF-4359-8391-FEBD7F0E4D58}" type="slidenum">
              <a:rPr lang="en-US" smtClean="0"/>
              <a:pPr/>
              <a:t>12</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85800"/>
            <a:ext cx="11887200" cy="5562600"/>
          </a:xfrm>
          <a:prstGeom prst="rect">
            <a:avLst/>
          </a:prstGeom>
          <a:scene3d>
            <a:camera prst="orthographicFront"/>
            <a:lightRig rig="threePt" dir="t"/>
          </a:scene3d>
          <a:sp3d>
            <a:bevelT w="139700" h="139700" prst="divot"/>
          </a:sp3d>
        </p:spPr>
      </p:pic>
      <p:pic>
        <p:nvPicPr>
          <p:cNvPr id="7" name="Picture 6"/>
          <p:cNvPicPr>
            <a:picLocks noChangeAspect="1"/>
          </p:cNvPicPr>
          <p:nvPr/>
        </p:nvPicPr>
        <p:blipFill rotWithShape="1">
          <a:blip r:embed="rId4"/>
          <a:srcRect l="3091" r="3584"/>
          <a:stretch/>
        </p:blipFill>
        <p:spPr>
          <a:xfrm>
            <a:off x="304800" y="1828800"/>
            <a:ext cx="7696200" cy="3581400"/>
          </a:xfrm>
          <a:prstGeom prst="rect">
            <a:avLst/>
          </a:prstGeom>
        </p:spPr>
      </p:pic>
      <p:cxnSp>
        <p:nvCxnSpPr>
          <p:cNvPr id="5" name="Straight Arrow Connector 4"/>
          <p:cNvCxnSpPr/>
          <p:nvPr/>
        </p:nvCxnSpPr>
        <p:spPr>
          <a:xfrm>
            <a:off x="5943600" y="5029200"/>
            <a:ext cx="0" cy="685800"/>
          </a:xfrm>
          <a:prstGeom prst="straightConnector1">
            <a:avLst/>
          </a:prstGeom>
          <a:ln w="28575">
            <a:solidFill>
              <a:srgbClr val="FFFF00"/>
            </a:solidFill>
            <a:tailEnd type="arrow"/>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6248400" y="2743200"/>
            <a:ext cx="2209800" cy="1559274"/>
          </a:xfrm>
          <a:prstGeom prst="straightConnector1">
            <a:avLst/>
          </a:prstGeom>
          <a:ln w="28575">
            <a:solidFill>
              <a:srgbClr val="FFFF00"/>
            </a:solidFill>
            <a:tailEnd type="arrow"/>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86000" y="4302473"/>
            <a:ext cx="5257800" cy="584775"/>
          </a:xfrm>
          <a:prstGeom prst="rect">
            <a:avLst/>
          </a:prstGeom>
          <a:solidFill>
            <a:srgbClr val="92D050"/>
          </a:solidFill>
          <a:ln w="28575">
            <a:solidFill>
              <a:schemeClr val="tx1"/>
            </a:solid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1600" dirty="0" smtClean="0">
                <a:latin typeface="Arial" panose="020B0604020202020204" pitchFamily="34" charset="0"/>
                <a:cs typeface="Arial" panose="020B0604020202020204" pitchFamily="34" charset="0"/>
              </a:rPr>
              <a:t>Select Tools or Features </a:t>
            </a:r>
          </a:p>
          <a:p>
            <a:pPr algn="ctr" fontAlgn="auto">
              <a:spcBef>
                <a:spcPts val="0"/>
              </a:spcBef>
              <a:spcAft>
                <a:spcPts val="0"/>
              </a:spcAft>
            </a:pPr>
            <a:r>
              <a:rPr lang="en-US" sz="1600" dirty="0" smtClean="0">
                <a:latin typeface="Arial" panose="020B0604020202020204" pitchFamily="34" charset="0"/>
                <a:cs typeface="Arial" panose="020B0604020202020204" pitchFamily="34" charset="0"/>
              </a:rPr>
              <a:t>to open their webpage </a:t>
            </a:r>
            <a:endParaRPr lang="en-US" sz="1600" dirty="0">
              <a:solidFill>
                <a:prstClr val="black"/>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rotWithShape="1">
          <a:blip r:embed="rId5"/>
          <a:srcRect r="4651"/>
          <a:stretch/>
        </p:blipFill>
        <p:spPr>
          <a:xfrm>
            <a:off x="8305799" y="1981199"/>
            <a:ext cx="3405195" cy="762001"/>
          </a:xfrm>
          <a:prstGeom prst="rect">
            <a:avLst/>
          </a:prstGeom>
        </p:spPr>
      </p:pic>
    </p:spTree>
    <p:extLst>
      <p:ext uri="{BB962C8B-B14F-4D97-AF65-F5344CB8AC3E}">
        <p14:creationId xmlns:p14="http://schemas.microsoft.com/office/powerpoint/2010/main" val="3185233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DCE56B-84BF-4359-8391-FEBD7F0E4D58}" type="slidenum">
              <a:rPr lang="en-US" smtClean="0"/>
              <a:pPr/>
              <a:t>13</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7209" y="1344792"/>
            <a:ext cx="5869941" cy="2055545"/>
          </a:xfrm>
          <a:prstGeom prst="rect">
            <a:avLst/>
          </a:prstGeom>
        </p:spPr>
      </p:pic>
      <p:sp>
        <p:nvSpPr>
          <p:cNvPr id="7" name="Title 1"/>
          <p:cNvSpPr txBox="1">
            <a:spLocks/>
          </p:cNvSpPr>
          <p:nvPr/>
        </p:nvSpPr>
        <p:spPr>
          <a:xfrm>
            <a:off x="3200400" y="3862065"/>
            <a:ext cx="5774205" cy="481335"/>
          </a:xfrm>
          <a:prstGeom prst="rect">
            <a:avLst/>
          </a:prstGeom>
          <a:scene3d>
            <a:camera prst="orthographicFront"/>
            <a:lightRig rig="threePt" dir="t"/>
          </a:scene3d>
          <a:sp3d>
            <a:bevelT w="139700" h="139700" prst="divot"/>
          </a:sp3d>
        </p:spPr>
        <p:txBody>
          <a:bodyPr lIns="18288" tIns="18288" rIns="18288" bIns="18288" anchor="ctr" anchorCtr="0">
            <a:noAutofit/>
          </a:bodyPr>
          <a:lstStyle>
            <a:lvl1pPr algn="ctr" defTabSz="913993" rtl="0" eaLnBrk="1" latinLnBrk="0" hangingPunct="1">
              <a:spcBef>
                <a:spcPct val="0"/>
              </a:spcBef>
              <a:buNone/>
              <a:defRPr sz="2800" b="1" i="1" kern="1200" baseline="0">
                <a:solidFill>
                  <a:schemeClr val="tx1"/>
                </a:solidFill>
                <a:effectLst>
                  <a:outerShdw blurRad="38100" dist="38100" dir="2700000" algn="tl">
                    <a:srgbClr val="000000">
                      <a:alpha val="43137"/>
                    </a:srgbClr>
                  </a:outerShdw>
                </a:effectLst>
                <a:latin typeface="+mj-lt"/>
                <a:ea typeface="+mj-ea"/>
                <a:cs typeface="Arial" pitchFamily="34" charset="0"/>
              </a:defRPr>
            </a:lvl1pPr>
          </a:lstStyle>
          <a:p>
            <a:r>
              <a:rPr lang="en-US" sz="3200" i="0" dirty="0">
                <a:effectLst/>
                <a:latin typeface="Arial" panose="020B0604020202020204" pitchFamily="34" charset="0"/>
              </a:rPr>
              <a:t>This concludes the tutorial.</a:t>
            </a:r>
          </a:p>
        </p:txBody>
      </p:sp>
      <p:sp>
        <p:nvSpPr>
          <p:cNvPr id="8" name="TextBox 7"/>
          <p:cNvSpPr txBox="1"/>
          <p:nvPr/>
        </p:nvSpPr>
        <p:spPr>
          <a:xfrm>
            <a:off x="3657600" y="4417874"/>
            <a:ext cx="4953000" cy="1754326"/>
          </a:xfrm>
          <a:prstGeom prst="rect">
            <a:avLst/>
          </a:prstGeom>
          <a:noFill/>
          <a:scene3d>
            <a:camera prst="orthographicFront"/>
            <a:lightRig rig="threePt" dir="t"/>
          </a:scene3d>
          <a:sp3d>
            <a:bevelT w="139700" h="139700" prst="divot"/>
          </a:sp3d>
        </p:spPr>
        <p:txBody>
          <a:bodyPr wrap="square" rtlCol="0">
            <a:spAutoFit/>
          </a:bodyPr>
          <a:lstStyle/>
          <a:p>
            <a:pPr lvl="1" algn="ctr"/>
            <a:r>
              <a:rPr lang="en-US" b="1" dirty="0" smtClean="0">
                <a:latin typeface=" Arial"/>
                <a:cs typeface="Arial" panose="020B0604020202020204" pitchFamily="34" charset="0"/>
              </a:rPr>
              <a:t>ATMS </a:t>
            </a:r>
            <a:r>
              <a:rPr lang="en-US" b="1" dirty="0">
                <a:latin typeface=" Arial"/>
                <a:cs typeface="Arial" panose="020B0604020202020204" pitchFamily="34" charset="0"/>
              </a:rPr>
              <a:t>Help Desk: </a:t>
            </a:r>
            <a:endParaRPr lang="en-US" b="1" dirty="0" smtClean="0">
              <a:latin typeface=" Arial"/>
              <a:cs typeface="Arial" panose="020B0604020202020204" pitchFamily="34" charset="0"/>
            </a:endParaRPr>
          </a:p>
          <a:p>
            <a:pPr lvl="1" algn="ctr"/>
            <a:r>
              <a:rPr lang="en-US" dirty="0" err="1" smtClean="0">
                <a:latin typeface=" Arial"/>
              </a:rPr>
              <a:t>Comm</a:t>
            </a:r>
            <a:r>
              <a:rPr lang="en-US" dirty="0">
                <a:latin typeface=" Arial"/>
              </a:rPr>
              <a:t>: (913</a:t>
            </a:r>
            <a:r>
              <a:rPr lang="en-US" dirty="0" smtClean="0">
                <a:latin typeface=" Arial"/>
              </a:rPr>
              <a:t>) 684-2700</a:t>
            </a:r>
            <a:endParaRPr lang="en-US" dirty="0">
              <a:latin typeface=" Arial"/>
            </a:endParaRPr>
          </a:p>
          <a:p>
            <a:pPr lvl="1" algn="ctr"/>
            <a:r>
              <a:rPr lang="en-US" dirty="0">
                <a:latin typeface=" Arial"/>
              </a:rPr>
              <a:t>DSN: 552-2700</a:t>
            </a:r>
          </a:p>
          <a:p>
            <a:pPr lvl="1" algn="ctr"/>
            <a:r>
              <a:rPr lang="en-US" dirty="0">
                <a:latin typeface=" Arial"/>
              </a:rPr>
              <a:t>Toll Free: 877-241-0347 </a:t>
            </a:r>
          </a:p>
          <a:p>
            <a:pPr algn="ctr"/>
            <a:endParaRPr lang="en-US" dirty="0" smtClean="0">
              <a:latin typeface=" Arial"/>
              <a:cs typeface="Arial" panose="020B0604020202020204" pitchFamily="34" charset="0"/>
            </a:endParaRPr>
          </a:p>
          <a:p>
            <a:pPr algn="ctr"/>
            <a:r>
              <a:rPr lang="en-US" dirty="0" smtClean="0">
                <a:latin typeface=" Arial"/>
                <a:hlinkClick r:id="rId4"/>
              </a:rPr>
              <a:t>usarmy.leavenworth.cac.mbx.dtmshd@mail.mil</a:t>
            </a:r>
            <a:endParaRPr lang="en-US" dirty="0">
              <a:latin typeface=" Arial"/>
            </a:endParaRPr>
          </a:p>
        </p:txBody>
      </p:sp>
    </p:spTree>
    <p:extLst>
      <p:ext uri="{BB962C8B-B14F-4D97-AF65-F5344CB8AC3E}">
        <p14:creationId xmlns:p14="http://schemas.microsoft.com/office/powerpoint/2010/main" val="793850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DCE56B-84BF-4359-8391-FEBD7F0E4D58}" type="slidenum">
              <a:rPr lang="en-US" smtClean="0"/>
              <a:pPr/>
              <a:t>2</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104" y="1368083"/>
            <a:ext cx="3815878" cy="4769848"/>
          </a:xfrm>
          <a:prstGeom prst="rect">
            <a:avLst/>
          </a:prstGeom>
          <a:scene3d>
            <a:camera prst="orthographicFront"/>
            <a:lightRig rig="threePt" dir="t"/>
          </a:scene3d>
          <a:sp3d>
            <a:bevelT w="139700" h="139700" prst="divot"/>
          </a:sp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5332" y="1254578"/>
            <a:ext cx="3336324" cy="5334000"/>
          </a:xfrm>
          <a:prstGeom prst="rect">
            <a:avLst/>
          </a:prstGeom>
          <a:scene3d>
            <a:camera prst="orthographicFront"/>
            <a:lightRig rig="threePt" dir="t"/>
          </a:scene3d>
          <a:sp3d>
            <a:bevelT w="139700" h="139700" prst="divot"/>
          </a:sp3d>
        </p:spPr>
      </p:pic>
      <p:sp>
        <p:nvSpPr>
          <p:cNvPr id="5" name="TextBox 4"/>
          <p:cNvSpPr txBox="1"/>
          <p:nvPr/>
        </p:nvSpPr>
        <p:spPr>
          <a:xfrm>
            <a:off x="8545830" y="3695700"/>
            <a:ext cx="2531076" cy="338554"/>
          </a:xfrm>
          <a:prstGeom prst="rect">
            <a:avLst/>
          </a:prstGeom>
          <a:solidFill>
            <a:srgbClr val="FFFF00"/>
          </a:solidFill>
          <a:ln w="28575">
            <a:solidFill>
              <a:srgbClr val="000000"/>
            </a:solidFill>
          </a:ln>
          <a:scene3d>
            <a:camera prst="orthographicFront"/>
            <a:lightRig rig="threePt" dir="t"/>
          </a:scene3d>
          <a:sp3d>
            <a:bevelT w="139700" h="139700" prst="divot"/>
          </a:sp3d>
        </p:spPr>
        <p:txBody>
          <a:bodyPr wrap="square" rtlCol="0">
            <a:spAutoFit/>
          </a:bodyPr>
          <a:lstStyle/>
          <a:p>
            <a:pPr fontAlgn="auto">
              <a:spcBef>
                <a:spcPts val="0"/>
              </a:spcBef>
              <a:spcAft>
                <a:spcPts val="0"/>
              </a:spcAft>
            </a:pPr>
            <a:r>
              <a:rPr lang="en-US" sz="1600" dirty="0" smtClean="0">
                <a:solidFill>
                  <a:prstClr val="black"/>
                </a:solidFill>
                <a:latin typeface=" Arial"/>
              </a:rPr>
              <a:t>HTTPS://ATN.ARMY.MIL</a:t>
            </a:r>
            <a:endParaRPr lang="en-US" sz="1600" dirty="0">
              <a:solidFill>
                <a:prstClr val="black"/>
              </a:solidFill>
              <a:latin typeface=" Arial"/>
            </a:endParaRPr>
          </a:p>
        </p:txBody>
      </p:sp>
      <p:cxnSp>
        <p:nvCxnSpPr>
          <p:cNvPr id="6" name="Straight Arrow Connector 5"/>
          <p:cNvCxnSpPr>
            <a:stCxn id="5" idx="0"/>
          </p:cNvCxnSpPr>
          <p:nvPr/>
        </p:nvCxnSpPr>
        <p:spPr>
          <a:xfrm flipH="1" flipV="1">
            <a:off x="9313494" y="2571205"/>
            <a:ext cx="497874" cy="1124495"/>
          </a:xfrm>
          <a:prstGeom prst="straightConnector1">
            <a:avLst/>
          </a:prstGeom>
          <a:ln w="28575">
            <a:solidFill>
              <a:srgbClr val="C00000"/>
            </a:solidFill>
            <a:tailEnd type="arrow"/>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8380044" y="2184762"/>
            <a:ext cx="1866900" cy="386443"/>
          </a:xfrm>
          <a:prstGeom prst="ellipse">
            <a:avLst/>
          </a:prstGeom>
          <a:noFill/>
          <a:ln w="38100">
            <a:solidFill>
              <a:srgbClr val="C0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8" name="TextBox 7"/>
          <p:cNvSpPr txBox="1"/>
          <p:nvPr/>
        </p:nvSpPr>
        <p:spPr>
          <a:xfrm>
            <a:off x="1295400" y="4648200"/>
            <a:ext cx="5210610" cy="830997"/>
          </a:xfrm>
          <a:prstGeom prst="rect">
            <a:avLst/>
          </a:prstGeom>
          <a:solidFill>
            <a:srgbClr val="92D050"/>
          </a:solidFill>
          <a:ln w="28575">
            <a:solidFill>
              <a:schemeClr val="tx1"/>
            </a:solid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1600" dirty="0" smtClean="0">
                <a:latin typeface=" Arial"/>
                <a:cs typeface="Arial" panose="020B0604020202020204" pitchFamily="34" charset="0"/>
              </a:rPr>
              <a:t>Open your cell phone browser and enter </a:t>
            </a:r>
            <a:r>
              <a:rPr lang="en-US" sz="1600" dirty="0" smtClean="0">
                <a:latin typeface=" Arial"/>
                <a:cs typeface="Arial" panose="020B0604020202020204" pitchFamily="34" charset="0"/>
                <a:hlinkClick r:id="rId5"/>
              </a:rPr>
              <a:t>https://atn.army.mil</a:t>
            </a:r>
            <a:r>
              <a:rPr lang="en-US" sz="1600" dirty="0" smtClean="0">
                <a:latin typeface=" Arial"/>
                <a:cs typeface="Arial" panose="020B0604020202020204" pitchFamily="34" charset="0"/>
              </a:rPr>
              <a:t> in the address or search bar and enter</a:t>
            </a:r>
            <a:endParaRPr lang="en-US" sz="1600" dirty="0">
              <a:solidFill>
                <a:prstClr val="black"/>
              </a:solidFill>
              <a:latin typeface=" Arial"/>
              <a:cs typeface="Arial" panose="020B0604020202020204" pitchFamily="34" charset="0"/>
            </a:endParaRPr>
          </a:p>
        </p:txBody>
      </p:sp>
      <p:sp>
        <p:nvSpPr>
          <p:cNvPr id="9" name="TextBox 8"/>
          <p:cNvSpPr txBox="1"/>
          <p:nvPr/>
        </p:nvSpPr>
        <p:spPr>
          <a:xfrm>
            <a:off x="2782587" y="608247"/>
            <a:ext cx="6400800" cy="646331"/>
          </a:xfrm>
          <a:prstGeom prst="rect">
            <a:avLst/>
          </a:prstGeom>
          <a:solidFill>
            <a:srgbClr val="FF0000"/>
          </a:solidFill>
          <a:ln w="28575">
            <a:solidFill>
              <a:schemeClr val="tx1"/>
            </a:solid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3600" dirty="0" smtClean="0">
                <a:solidFill>
                  <a:schemeClr val="bg1"/>
                </a:solidFill>
                <a:latin typeface=" Arial"/>
                <a:cs typeface="Arial" panose="020B0604020202020204" pitchFamily="34" charset="0"/>
              </a:rPr>
              <a:t>iOS Devises (iPhone or iPad)</a:t>
            </a:r>
            <a:endParaRPr lang="en-US" sz="3600" dirty="0">
              <a:solidFill>
                <a:schemeClr val="bg1"/>
              </a:solidFill>
              <a:latin typeface=" Arial"/>
              <a:cs typeface="Arial" panose="020B0604020202020204" pitchFamily="34" charset="0"/>
            </a:endParaRPr>
          </a:p>
        </p:txBody>
      </p:sp>
    </p:spTree>
    <p:extLst>
      <p:ext uri="{BB962C8B-B14F-4D97-AF65-F5344CB8AC3E}">
        <p14:creationId xmlns:p14="http://schemas.microsoft.com/office/powerpoint/2010/main" val="354419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DCE56B-84BF-4359-8391-FEBD7F0E4D58}" type="slidenum">
              <a:rPr lang="en-US" smtClean="0"/>
              <a:pPr/>
              <a:t>3</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 y="1524000"/>
            <a:ext cx="4647311" cy="4343400"/>
          </a:xfrm>
          <a:prstGeom prst="rect">
            <a:avLst/>
          </a:prstGeom>
          <a:scene3d>
            <a:camera prst="orthographicFront"/>
            <a:lightRig rig="threePt" dir="t"/>
          </a:scene3d>
          <a:sp3d>
            <a:bevelT w="139700" h="139700" prst="divot"/>
          </a:sp3d>
        </p:spPr>
      </p:pic>
      <p:sp>
        <p:nvSpPr>
          <p:cNvPr id="7" name="TextBox 6"/>
          <p:cNvSpPr txBox="1"/>
          <p:nvPr/>
        </p:nvSpPr>
        <p:spPr>
          <a:xfrm>
            <a:off x="609600" y="609600"/>
            <a:ext cx="4884198" cy="830997"/>
          </a:xfrm>
          <a:prstGeom prst="rect">
            <a:avLst/>
          </a:prstGeom>
          <a:solidFill>
            <a:srgbClr val="FF0000"/>
          </a:solidFill>
          <a:ln>
            <a:solidFill>
              <a:schemeClr val="tx1"/>
            </a:solidFill>
          </a:ln>
          <a:scene3d>
            <a:camera prst="orthographicFront"/>
            <a:lightRig rig="threePt" dir="t"/>
          </a:scene3d>
          <a:sp3d>
            <a:bevelT w="139700" h="139700" prst="divot"/>
          </a:sp3d>
        </p:spPr>
        <p:txBody>
          <a:bodyPr wrap="square" rtlCol="0">
            <a:spAutoFit/>
          </a:bodyPr>
          <a:lstStyle/>
          <a:p>
            <a:pPr algn="ctr"/>
            <a:r>
              <a:rPr lang="en-US" sz="1600" b="1" dirty="0" smtClean="0">
                <a:solidFill>
                  <a:srgbClr val="FFFFCC"/>
                </a:solidFill>
                <a:latin typeface="Arial" panose="020B0604020202020204" pitchFamily="34" charset="0"/>
                <a:cs typeface="Arial" panose="020B0604020202020204" pitchFamily="34" charset="0"/>
              </a:rPr>
              <a:t>When accessing </a:t>
            </a:r>
            <a:r>
              <a:rPr lang="en-US" sz="1600" b="1" dirty="0">
                <a:solidFill>
                  <a:srgbClr val="FFFFCC"/>
                </a:solidFill>
                <a:latin typeface="Arial" panose="020B0604020202020204" pitchFamily="34" charset="0"/>
                <a:cs typeface="Arial" panose="020B0604020202020204" pitchFamily="34" charset="0"/>
              </a:rPr>
              <a:t>ATN on </a:t>
            </a:r>
            <a:r>
              <a:rPr lang="en-US" sz="1600" b="1" dirty="0" smtClean="0">
                <a:solidFill>
                  <a:srgbClr val="FFFFCC"/>
                </a:solidFill>
                <a:latin typeface="Arial" panose="020B0604020202020204" pitchFamily="34" charset="0"/>
                <a:cs typeface="Arial" panose="020B0604020202020204" pitchFamily="34" charset="0"/>
              </a:rPr>
              <a:t>a </a:t>
            </a:r>
            <a:r>
              <a:rPr lang="en-US" sz="1600" b="1" dirty="0">
                <a:solidFill>
                  <a:srgbClr val="FFFFCC"/>
                </a:solidFill>
                <a:latin typeface="Arial" panose="020B0604020202020204" pitchFamily="34" charset="0"/>
                <a:cs typeface="Arial" panose="020B0604020202020204" pitchFamily="34" charset="0"/>
              </a:rPr>
              <a:t>personal </a:t>
            </a:r>
            <a:r>
              <a:rPr lang="en-US" sz="1600" b="1" dirty="0" smtClean="0">
                <a:solidFill>
                  <a:srgbClr val="FFFFCC"/>
                </a:solidFill>
                <a:latin typeface="Arial" panose="020B0604020202020204" pitchFamily="34" charset="0"/>
                <a:cs typeface="Arial" panose="020B0604020202020204" pitchFamily="34" charset="0"/>
              </a:rPr>
              <a:t>iOS device (iPhone or iPad) for the first time, you </a:t>
            </a:r>
            <a:r>
              <a:rPr lang="en-US" sz="1600" b="1" dirty="0">
                <a:solidFill>
                  <a:srgbClr val="FFFFCC"/>
                </a:solidFill>
                <a:latin typeface="Arial" panose="020B0604020202020204" pitchFamily="34" charset="0"/>
                <a:cs typeface="Arial" panose="020B0604020202020204" pitchFamily="34" charset="0"/>
              </a:rPr>
              <a:t>may receive the </a:t>
            </a:r>
            <a:r>
              <a:rPr lang="en-US" sz="1600" b="1" dirty="0" smtClean="0">
                <a:solidFill>
                  <a:srgbClr val="FFFFCC"/>
                </a:solidFill>
                <a:latin typeface="Arial" panose="020B0604020202020204" pitchFamily="34" charset="0"/>
                <a:cs typeface="Arial" panose="020B0604020202020204" pitchFamily="34" charset="0"/>
              </a:rPr>
              <a:t>below </a:t>
            </a:r>
            <a:r>
              <a:rPr lang="en-US" sz="1600" b="1" dirty="0">
                <a:solidFill>
                  <a:srgbClr val="FFFFCC"/>
                </a:solidFill>
                <a:latin typeface="Arial" panose="020B0604020202020204" pitchFamily="34" charset="0"/>
                <a:cs typeface="Arial" panose="020B0604020202020204" pitchFamily="34" charset="0"/>
              </a:rPr>
              <a:t>message:</a:t>
            </a:r>
          </a:p>
        </p:txBody>
      </p:sp>
      <p:sp>
        <p:nvSpPr>
          <p:cNvPr id="8" name="TextBox 7"/>
          <p:cNvSpPr txBox="1"/>
          <p:nvPr/>
        </p:nvSpPr>
        <p:spPr>
          <a:xfrm>
            <a:off x="734793" y="5290909"/>
            <a:ext cx="2313207" cy="338554"/>
          </a:xfrm>
          <a:prstGeom prst="rect">
            <a:avLst/>
          </a:prstGeom>
          <a:solidFill>
            <a:srgbClr val="92D050"/>
          </a:solidFill>
          <a:ln>
            <a:solidFill>
              <a:schemeClr val="tx1"/>
            </a:solidFill>
          </a:ln>
          <a:scene3d>
            <a:camera prst="orthographicFront"/>
            <a:lightRig rig="threePt" dir="t"/>
          </a:scene3d>
          <a:sp3d>
            <a:bevelT w="139700" h="139700" prst="divot"/>
          </a:sp3d>
        </p:spPr>
        <p:txBody>
          <a:bodyPr wrap="square" rtlCol="0">
            <a:spAutoFit/>
          </a:bodyPr>
          <a:lstStyle/>
          <a:p>
            <a:r>
              <a:rPr lang="en-US" sz="1600" dirty="0" smtClean="0">
                <a:latin typeface="Arial" panose="020B0604020202020204" pitchFamily="34" charset="0"/>
                <a:cs typeface="Arial" panose="020B0604020202020204" pitchFamily="34" charset="0"/>
              </a:rPr>
              <a:t>Select “Show Details”</a:t>
            </a:r>
            <a:endParaRPr lang="en-US" sz="1600" dirty="0">
              <a:latin typeface="Arial" panose="020B0604020202020204" pitchFamily="34" charset="0"/>
              <a:cs typeface="Arial" panose="020B0604020202020204" pitchFamily="34" charset="0"/>
            </a:endParaRPr>
          </a:p>
        </p:txBody>
      </p:sp>
      <p:cxnSp>
        <p:nvCxnSpPr>
          <p:cNvPr id="9" name="Straight Arrow Connector 8"/>
          <p:cNvCxnSpPr/>
          <p:nvPr/>
        </p:nvCxnSpPr>
        <p:spPr>
          <a:xfrm flipV="1">
            <a:off x="1828800" y="4136674"/>
            <a:ext cx="1441178" cy="1152806"/>
          </a:xfrm>
          <a:prstGeom prst="straightConnector1">
            <a:avLst/>
          </a:prstGeom>
          <a:ln w="28575">
            <a:solidFill>
              <a:schemeClr val="tx1"/>
            </a:solidFill>
            <a:tailEnd type="triangle"/>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8138" y="732364"/>
            <a:ext cx="5360945" cy="4360902"/>
          </a:xfrm>
          <a:prstGeom prst="rect">
            <a:avLst/>
          </a:prstGeom>
          <a:solidFill>
            <a:srgbClr val="92D050"/>
          </a:solidFill>
          <a:scene3d>
            <a:camera prst="orthographicFront"/>
            <a:lightRig rig="threePt" dir="t"/>
          </a:scene3d>
          <a:sp3d>
            <a:bevelT w="139700" h="139700" prst="divot"/>
          </a:sp3d>
        </p:spPr>
      </p:pic>
      <p:sp>
        <p:nvSpPr>
          <p:cNvPr id="10" name="TextBox 9"/>
          <p:cNvSpPr txBox="1"/>
          <p:nvPr/>
        </p:nvSpPr>
        <p:spPr>
          <a:xfrm>
            <a:off x="6457640" y="4616050"/>
            <a:ext cx="5186345" cy="338554"/>
          </a:xfrm>
          <a:prstGeom prst="rect">
            <a:avLst/>
          </a:prstGeom>
          <a:solidFill>
            <a:srgbClr val="92D050"/>
          </a:solidFill>
          <a:scene3d>
            <a:camera prst="orthographicFront"/>
            <a:lightRig rig="threePt" dir="t"/>
          </a:scene3d>
          <a:sp3d>
            <a:bevelT w="139700" h="139700" prst="divot"/>
          </a:sp3d>
        </p:spPr>
        <p:txBody>
          <a:bodyPr wrap="square" rtlCol="0">
            <a:spAutoFit/>
          </a:bodyPr>
          <a:lstStyle/>
          <a:p>
            <a:r>
              <a:rPr lang="en-US" sz="1600" dirty="0" smtClean="0">
                <a:latin typeface="Arial" panose="020B0604020202020204" pitchFamily="34" charset="0"/>
                <a:cs typeface="Arial" panose="020B0604020202020204" pitchFamily="34" charset="0"/>
              </a:rPr>
              <a:t>Select the “visit this website” link</a:t>
            </a:r>
            <a:endParaRPr lang="en-US" sz="1600" dirty="0">
              <a:latin typeface="Arial" panose="020B0604020202020204" pitchFamily="34" charset="0"/>
              <a:cs typeface="Arial" panose="020B0604020202020204" pitchFamily="34" charset="0"/>
            </a:endParaRPr>
          </a:p>
        </p:txBody>
      </p:sp>
      <p:sp>
        <p:nvSpPr>
          <p:cNvPr id="12" name="TextBox 11"/>
          <p:cNvSpPr txBox="1"/>
          <p:nvPr/>
        </p:nvSpPr>
        <p:spPr>
          <a:xfrm>
            <a:off x="6276160" y="5076247"/>
            <a:ext cx="5611040" cy="584775"/>
          </a:xfrm>
          <a:prstGeom prst="rect">
            <a:avLst/>
          </a:prstGeom>
          <a:solidFill>
            <a:srgbClr val="92D050"/>
          </a:solidFill>
          <a:scene3d>
            <a:camera prst="orthographicFront"/>
            <a:lightRig rig="threePt" dir="t"/>
          </a:scene3d>
          <a:sp3d>
            <a:bevelT w="139700" h="139700" prst="divot"/>
          </a:sp3d>
        </p:spPr>
        <p:txBody>
          <a:bodyPr wrap="square" rtlCol="0">
            <a:spAutoFit/>
          </a:bodyPr>
          <a:lstStyle/>
          <a:p>
            <a:pPr algn="ctr"/>
            <a:r>
              <a:rPr lang="en-US" sz="1600" b="1" dirty="0" smtClean="0">
                <a:solidFill>
                  <a:srgbClr val="FF0000"/>
                </a:solidFill>
                <a:latin typeface="Arial" panose="020B0604020202020204" pitchFamily="34" charset="0"/>
                <a:cs typeface="Arial" panose="020B0604020202020204" pitchFamily="34" charset="0"/>
              </a:rPr>
              <a:t>**You may have to repeat this process a second time depending on which type of operating system you use.</a:t>
            </a:r>
            <a:endParaRPr lang="en-US" sz="1600" b="1" dirty="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1604786" y="6019800"/>
            <a:ext cx="9525000" cy="707886"/>
          </a:xfrm>
          <a:prstGeom prst="rect">
            <a:avLst/>
          </a:prstGeom>
          <a:solidFill>
            <a:schemeClr val="accent2"/>
          </a:solidFill>
          <a:ln>
            <a:solidFill>
              <a:schemeClr val="tx1"/>
            </a:solidFill>
          </a:ln>
        </p:spPr>
        <p:txBody>
          <a:bodyPr wrap="square">
            <a:spAutoFit/>
          </a:bodyPr>
          <a:lstStyle/>
          <a:p>
            <a:r>
              <a:rPr lang="en-US" sz="2000" dirty="0">
                <a:solidFill>
                  <a:srgbClr val="FFFFFF"/>
                </a:solidFill>
                <a:latin typeface=" Arial"/>
                <a:cs typeface="Arial" panose="020B0604020202020204" pitchFamily="34" charset="0"/>
              </a:rPr>
              <a:t>In some cases your device’s browser security settings may need to be adjusted to allow pop-ups and/or fraudulent websites until you can add ATN as a favorite.</a:t>
            </a:r>
          </a:p>
        </p:txBody>
      </p:sp>
      <p:cxnSp>
        <p:nvCxnSpPr>
          <p:cNvPr id="18" name="Straight Arrow Connector 17"/>
          <p:cNvCxnSpPr/>
          <p:nvPr/>
        </p:nvCxnSpPr>
        <p:spPr>
          <a:xfrm flipV="1">
            <a:off x="8458200" y="4267200"/>
            <a:ext cx="533400" cy="2726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369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DCE56B-84BF-4359-8391-FEBD7F0E4D58}" type="slidenum">
              <a:rPr lang="en-US" smtClean="0"/>
              <a:pPr/>
              <a:t>4</a:t>
            </a:fld>
            <a:endParaRPr lang="en-US" dirty="0"/>
          </a:p>
        </p:txBody>
      </p:sp>
      <p:grpSp>
        <p:nvGrpSpPr>
          <p:cNvPr id="4" name="Group 3"/>
          <p:cNvGrpSpPr/>
          <p:nvPr/>
        </p:nvGrpSpPr>
        <p:grpSpPr>
          <a:xfrm>
            <a:off x="228600" y="685800"/>
            <a:ext cx="5438093" cy="5068799"/>
            <a:chOff x="1111932" y="0"/>
            <a:chExt cx="4556715" cy="3852981"/>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932" y="0"/>
              <a:ext cx="4556715" cy="3417536"/>
            </a:xfrm>
            <a:prstGeom prst="rect">
              <a:avLst/>
            </a:prstGeom>
          </p:spPr>
        </p:pic>
        <p:sp>
          <p:nvSpPr>
            <p:cNvPr id="17" name="TextBox 16"/>
            <p:cNvSpPr txBox="1"/>
            <p:nvPr/>
          </p:nvSpPr>
          <p:spPr>
            <a:xfrm>
              <a:off x="1270442" y="2997513"/>
              <a:ext cx="1685549" cy="233953"/>
            </a:xfrm>
            <a:prstGeom prst="rect">
              <a:avLst/>
            </a:prstGeom>
            <a:solidFill>
              <a:srgbClr val="92D050"/>
            </a:solidFill>
            <a:ln>
              <a:solidFill>
                <a:schemeClr val="tx1"/>
              </a:solidFill>
            </a:ln>
          </p:spPr>
          <p:txBody>
            <a:bodyPr wrap="square" rtlCol="0">
              <a:spAutoFit/>
            </a:bodyPr>
            <a:lstStyle/>
            <a:p>
              <a:r>
                <a:rPr lang="en-US" sz="1400" b="1" dirty="0" smtClean="0">
                  <a:latin typeface=" Arial"/>
                </a:rPr>
                <a:t>Select Visit Website</a:t>
              </a:r>
              <a:endParaRPr lang="en-US" sz="1400" b="1" dirty="0">
                <a:latin typeface=" Arial"/>
              </a:endParaRPr>
            </a:p>
          </p:txBody>
        </p:sp>
        <p:cxnSp>
          <p:nvCxnSpPr>
            <p:cNvPr id="18" name="Straight Arrow Connector 17"/>
            <p:cNvCxnSpPr/>
            <p:nvPr/>
          </p:nvCxnSpPr>
          <p:spPr>
            <a:xfrm flipV="1">
              <a:off x="2149168" y="2153195"/>
              <a:ext cx="806824" cy="89288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11932" y="3455262"/>
              <a:ext cx="4556715" cy="397719"/>
            </a:xfrm>
            <a:prstGeom prst="rect">
              <a:avLst/>
            </a:prstGeom>
            <a:solidFill>
              <a:srgbClr val="92D050"/>
            </a:solidFill>
            <a:ln>
              <a:solidFill>
                <a:schemeClr val="tx1"/>
              </a:solidFill>
            </a:ln>
          </p:spPr>
          <p:txBody>
            <a:bodyPr wrap="square" rtlCol="0">
              <a:spAutoFit/>
            </a:bodyPr>
            <a:lstStyle/>
            <a:p>
              <a:r>
                <a:rPr lang="en-US" sz="1400" b="1" dirty="0">
                  <a:latin typeface=" Arial"/>
                </a:rPr>
                <a:t>A pop-up window appears, where you will select the </a:t>
              </a:r>
              <a:r>
                <a:rPr lang="en-US" sz="1400" b="1" dirty="0" smtClean="0">
                  <a:latin typeface=" Arial"/>
                </a:rPr>
                <a:t>“Visit Website” link </a:t>
              </a:r>
              <a:r>
                <a:rPr lang="en-US" sz="1400" b="1" dirty="0">
                  <a:latin typeface=" Arial"/>
                </a:rPr>
                <a:t>again.</a:t>
              </a:r>
            </a:p>
          </p:txBody>
        </p:sp>
      </p:gr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1177" y="744799"/>
            <a:ext cx="5286617" cy="4287397"/>
          </a:xfrm>
          <a:prstGeom prst="rect">
            <a:avLst/>
          </a:prstGeom>
        </p:spPr>
      </p:pic>
      <p:sp>
        <p:nvSpPr>
          <p:cNvPr id="20" name="TextBox 19"/>
          <p:cNvSpPr txBox="1"/>
          <p:nvPr/>
        </p:nvSpPr>
        <p:spPr>
          <a:xfrm>
            <a:off x="1676400" y="6090345"/>
            <a:ext cx="9267524" cy="584775"/>
          </a:xfrm>
          <a:prstGeom prst="rect">
            <a:avLst/>
          </a:prstGeom>
          <a:solidFill>
            <a:srgbClr val="FF0000"/>
          </a:solidFill>
          <a:ln>
            <a:solidFill>
              <a:schemeClr val="tx1"/>
            </a:solidFill>
          </a:ln>
        </p:spPr>
        <p:txBody>
          <a:bodyPr wrap="square" rtlCol="0">
            <a:spAutoFit/>
          </a:bodyPr>
          <a:lstStyle/>
          <a:p>
            <a:r>
              <a:rPr lang="en-US" sz="1600" b="1" dirty="0" smtClean="0">
                <a:solidFill>
                  <a:srgbClr val="FFFFCC"/>
                </a:solidFill>
                <a:latin typeface="Arial" panose="020B0604020202020204" pitchFamily="34" charset="0"/>
                <a:cs typeface="Arial" panose="020B0604020202020204" pitchFamily="34" charset="0"/>
              </a:rPr>
              <a:t>If you have questions on resetting your AKO password for ATN access please refer to the tutorial or contact our Help Desk: (913) 684-4000 or Toll Free: (877) 241-0347 </a:t>
            </a:r>
            <a:endParaRPr lang="en-US" sz="1600" b="1" dirty="0">
              <a:solidFill>
                <a:srgbClr val="FFFFCC"/>
              </a:solidFill>
              <a:latin typeface="Arial" panose="020B0604020202020204" pitchFamily="34" charset="0"/>
              <a:cs typeface="Arial" panose="020B0604020202020204" pitchFamily="34" charset="0"/>
            </a:endParaRPr>
          </a:p>
        </p:txBody>
      </p:sp>
      <p:sp>
        <p:nvSpPr>
          <p:cNvPr id="5" name="Rectangle 4"/>
          <p:cNvSpPr/>
          <p:nvPr/>
        </p:nvSpPr>
        <p:spPr>
          <a:xfrm>
            <a:off x="6511177" y="5225653"/>
            <a:ext cx="5286617" cy="523220"/>
          </a:xfrm>
          <a:prstGeom prst="rect">
            <a:avLst/>
          </a:prstGeom>
          <a:solidFill>
            <a:srgbClr val="92D050"/>
          </a:solidFill>
          <a:ln>
            <a:solidFill>
              <a:schemeClr val="tx1"/>
            </a:solidFill>
          </a:ln>
        </p:spPr>
        <p:txBody>
          <a:bodyPr wrap="square">
            <a:spAutoFit/>
          </a:bodyPr>
          <a:lstStyle/>
          <a:p>
            <a:r>
              <a:rPr lang="en-US" sz="1400" b="1" dirty="0">
                <a:latin typeface=" Arial"/>
              </a:rPr>
              <a:t>This will bring you to the ATN Sign-On page where you can enter your AKO Username/Password for access.</a:t>
            </a:r>
          </a:p>
        </p:txBody>
      </p:sp>
    </p:spTree>
    <p:extLst>
      <p:ext uri="{BB962C8B-B14F-4D97-AF65-F5344CB8AC3E}">
        <p14:creationId xmlns:p14="http://schemas.microsoft.com/office/powerpoint/2010/main" val="2014848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DCE56B-84BF-4359-8391-FEBD7F0E4D58}" type="slidenum">
              <a:rPr lang="en-US" smtClean="0"/>
              <a:pPr/>
              <a:t>5</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371600"/>
            <a:ext cx="4018932" cy="5334000"/>
          </a:xfrm>
          <a:prstGeom prst="rect">
            <a:avLst/>
          </a:prstGeom>
          <a:scene3d>
            <a:camera prst="orthographicFront"/>
            <a:lightRig rig="threePt" dir="t"/>
          </a:scene3d>
          <a:sp3d>
            <a:bevelT w="139700" h="139700" prst="divot"/>
          </a:sp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1371600"/>
            <a:ext cx="3336324" cy="5334000"/>
          </a:xfrm>
          <a:prstGeom prst="rect">
            <a:avLst/>
          </a:prstGeom>
          <a:scene3d>
            <a:camera prst="orthographicFront"/>
            <a:lightRig rig="threePt" dir="t"/>
          </a:scene3d>
          <a:sp3d>
            <a:bevelT w="139700" h="139700" prst="divot"/>
          </a:sp3d>
        </p:spPr>
      </p:pic>
      <p:sp>
        <p:nvSpPr>
          <p:cNvPr id="5" name="TextBox 4"/>
          <p:cNvSpPr txBox="1"/>
          <p:nvPr/>
        </p:nvSpPr>
        <p:spPr>
          <a:xfrm>
            <a:off x="7921710" y="3726180"/>
            <a:ext cx="2531076" cy="338554"/>
          </a:xfrm>
          <a:prstGeom prst="rect">
            <a:avLst/>
          </a:prstGeom>
          <a:solidFill>
            <a:srgbClr val="FFFF00"/>
          </a:solidFill>
          <a:ln w="28575">
            <a:solidFill>
              <a:srgbClr val="000000"/>
            </a:solidFill>
          </a:ln>
          <a:scene3d>
            <a:camera prst="orthographicFront"/>
            <a:lightRig rig="threePt" dir="t"/>
          </a:scene3d>
          <a:sp3d>
            <a:bevelT w="139700" h="139700" prst="divot"/>
          </a:sp3d>
        </p:spPr>
        <p:txBody>
          <a:bodyPr wrap="square" rtlCol="0">
            <a:spAutoFit/>
          </a:bodyPr>
          <a:lstStyle/>
          <a:p>
            <a:pPr fontAlgn="auto">
              <a:spcBef>
                <a:spcPts val="0"/>
              </a:spcBef>
              <a:spcAft>
                <a:spcPts val="0"/>
              </a:spcAft>
            </a:pPr>
            <a:r>
              <a:rPr lang="en-US" sz="1600" dirty="0" smtClean="0">
                <a:solidFill>
                  <a:prstClr val="black"/>
                </a:solidFill>
                <a:latin typeface=" Arial"/>
              </a:rPr>
              <a:t>HTTPS://ATN.ARMY.MIL</a:t>
            </a:r>
            <a:endParaRPr lang="en-US" sz="1600" dirty="0">
              <a:solidFill>
                <a:prstClr val="black"/>
              </a:solidFill>
              <a:latin typeface=" Arial"/>
            </a:endParaRPr>
          </a:p>
        </p:txBody>
      </p:sp>
      <p:cxnSp>
        <p:nvCxnSpPr>
          <p:cNvPr id="6" name="Straight Arrow Connector 5"/>
          <p:cNvCxnSpPr>
            <a:stCxn id="5" idx="0"/>
          </p:cNvCxnSpPr>
          <p:nvPr/>
        </p:nvCxnSpPr>
        <p:spPr>
          <a:xfrm flipH="1" flipV="1">
            <a:off x="8689374" y="2601685"/>
            <a:ext cx="497874" cy="1124495"/>
          </a:xfrm>
          <a:prstGeom prst="straightConnector1">
            <a:avLst/>
          </a:prstGeom>
          <a:ln w="28575">
            <a:solidFill>
              <a:srgbClr val="C00000"/>
            </a:solidFill>
            <a:tailEnd type="arrow"/>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7755924" y="2215242"/>
            <a:ext cx="1866900" cy="386443"/>
          </a:xfrm>
          <a:prstGeom prst="ellipse">
            <a:avLst/>
          </a:prstGeom>
          <a:noFill/>
          <a:ln w="38100">
            <a:solidFill>
              <a:srgbClr val="C0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8" name="TextBox 7"/>
          <p:cNvSpPr txBox="1"/>
          <p:nvPr/>
        </p:nvSpPr>
        <p:spPr>
          <a:xfrm>
            <a:off x="990600" y="5649686"/>
            <a:ext cx="5474970" cy="584775"/>
          </a:xfrm>
          <a:prstGeom prst="rect">
            <a:avLst/>
          </a:prstGeom>
          <a:solidFill>
            <a:srgbClr val="92D050"/>
          </a:solidFill>
          <a:ln w="28575">
            <a:solidFill>
              <a:schemeClr val="tx1"/>
            </a:solid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1600" dirty="0" smtClean="0">
                <a:latin typeface=" Arial"/>
                <a:cs typeface="Arial" panose="020B0604020202020204" pitchFamily="34" charset="0"/>
              </a:rPr>
              <a:t>Open up your cell phone browser and enter </a:t>
            </a:r>
            <a:r>
              <a:rPr lang="en-US" sz="1600" dirty="0" smtClean="0">
                <a:latin typeface=" Arial"/>
                <a:cs typeface="Arial" panose="020B0604020202020204" pitchFamily="34" charset="0"/>
                <a:hlinkClick r:id="rId5"/>
              </a:rPr>
              <a:t>https://atn.army.mil</a:t>
            </a:r>
            <a:r>
              <a:rPr lang="en-US" sz="1600" dirty="0" smtClean="0">
                <a:latin typeface=" Arial"/>
                <a:cs typeface="Arial" panose="020B0604020202020204" pitchFamily="34" charset="0"/>
              </a:rPr>
              <a:t> in the address or search bar and enter</a:t>
            </a:r>
            <a:endParaRPr lang="en-US" sz="1600" dirty="0">
              <a:solidFill>
                <a:prstClr val="black"/>
              </a:solidFill>
              <a:latin typeface=" Arial"/>
              <a:cs typeface="Arial" panose="020B0604020202020204" pitchFamily="34" charset="0"/>
            </a:endParaRPr>
          </a:p>
        </p:txBody>
      </p:sp>
      <p:sp>
        <p:nvSpPr>
          <p:cNvPr id="9" name="TextBox 8"/>
          <p:cNvSpPr txBox="1"/>
          <p:nvPr/>
        </p:nvSpPr>
        <p:spPr>
          <a:xfrm>
            <a:off x="3505200" y="626614"/>
            <a:ext cx="4893276" cy="646331"/>
          </a:xfrm>
          <a:prstGeom prst="rect">
            <a:avLst/>
          </a:prstGeom>
          <a:solidFill>
            <a:srgbClr val="FF0000"/>
          </a:solidFill>
          <a:ln w="28575">
            <a:solidFill>
              <a:schemeClr val="tx1"/>
            </a:solid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3600" dirty="0" smtClean="0">
                <a:solidFill>
                  <a:schemeClr val="bg1"/>
                </a:solidFill>
                <a:latin typeface=" Arial"/>
                <a:cs typeface="Arial" panose="020B0604020202020204" pitchFamily="34" charset="0"/>
              </a:rPr>
              <a:t>Android Devices </a:t>
            </a:r>
            <a:endParaRPr lang="en-US" sz="3600" dirty="0">
              <a:solidFill>
                <a:schemeClr val="bg1"/>
              </a:solidFill>
              <a:latin typeface=" Arial"/>
              <a:cs typeface="Arial" panose="020B0604020202020204" pitchFamily="34" charset="0"/>
            </a:endParaRPr>
          </a:p>
        </p:txBody>
      </p:sp>
    </p:spTree>
    <p:extLst>
      <p:ext uri="{BB962C8B-B14F-4D97-AF65-F5344CB8AC3E}">
        <p14:creationId xmlns:p14="http://schemas.microsoft.com/office/powerpoint/2010/main" val="531411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DCE56B-84BF-4359-8391-FEBD7F0E4D58}" type="slidenum">
              <a:rPr lang="en-US" smtClean="0"/>
              <a:pPr/>
              <a:t>6</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685800"/>
            <a:ext cx="3336324" cy="5562600"/>
          </a:xfrm>
          <a:prstGeom prst="rect">
            <a:avLst/>
          </a:prstGeom>
          <a:scene3d>
            <a:camera prst="orthographicFront"/>
            <a:lightRig rig="threePt" dir="t"/>
          </a:scene3d>
          <a:sp3d>
            <a:bevelT w="139700" h="139700" prst="divot"/>
          </a:sp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2426" y="685800"/>
            <a:ext cx="3336324" cy="5562600"/>
          </a:xfrm>
          <a:prstGeom prst="rect">
            <a:avLst/>
          </a:prstGeom>
          <a:scene3d>
            <a:camera prst="orthographicFront"/>
            <a:lightRig rig="threePt" dir="t"/>
          </a:scene3d>
          <a:sp3d>
            <a:bevelT w="139700" h="139700" prst="divot"/>
          </a:sp3d>
        </p:spPr>
      </p:pic>
      <p:sp>
        <p:nvSpPr>
          <p:cNvPr id="5" name="TextBox 4"/>
          <p:cNvSpPr txBox="1"/>
          <p:nvPr/>
        </p:nvSpPr>
        <p:spPr>
          <a:xfrm>
            <a:off x="2266950" y="3124200"/>
            <a:ext cx="2533650" cy="338554"/>
          </a:xfrm>
          <a:prstGeom prst="rect">
            <a:avLst/>
          </a:prstGeom>
          <a:solidFill>
            <a:srgbClr val="FFFF00"/>
          </a:solidFill>
          <a:ln w="28575">
            <a:solidFill>
              <a:srgbClr val="000000"/>
            </a:solidFill>
          </a:ln>
          <a:scene3d>
            <a:camera prst="orthographicFront"/>
            <a:lightRig rig="threePt" dir="t"/>
          </a:scene3d>
          <a:sp3d>
            <a:bevelT w="139700" h="139700" prst="divot"/>
          </a:sp3d>
        </p:spPr>
        <p:txBody>
          <a:bodyPr wrap="square" rtlCol="0">
            <a:spAutoFit/>
          </a:bodyPr>
          <a:lstStyle/>
          <a:p>
            <a:pPr fontAlgn="auto">
              <a:spcBef>
                <a:spcPts val="0"/>
              </a:spcBef>
              <a:spcAft>
                <a:spcPts val="0"/>
              </a:spcAft>
            </a:pPr>
            <a:r>
              <a:rPr lang="en-US" sz="1600" dirty="0" smtClean="0">
                <a:solidFill>
                  <a:prstClr val="black"/>
                </a:solidFill>
                <a:latin typeface=" Arial"/>
              </a:rPr>
              <a:t>HTTPS://ATN.ARMY.MIL</a:t>
            </a:r>
            <a:endParaRPr lang="en-US" sz="1600" dirty="0">
              <a:solidFill>
                <a:prstClr val="black"/>
              </a:solidFill>
              <a:latin typeface=" Arial"/>
            </a:endParaRPr>
          </a:p>
        </p:txBody>
      </p:sp>
      <p:cxnSp>
        <p:nvCxnSpPr>
          <p:cNvPr id="6" name="Straight Arrow Connector 5"/>
          <p:cNvCxnSpPr/>
          <p:nvPr/>
        </p:nvCxnSpPr>
        <p:spPr>
          <a:xfrm flipH="1" flipV="1">
            <a:off x="3276600" y="1600200"/>
            <a:ext cx="76200" cy="1524000"/>
          </a:xfrm>
          <a:prstGeom prst="straightConnector1">
            <a:avLst/>
          </a:prstGeom>
          <a:ln w="28575">
            <a:solidFill>
              <a:srgbClr val="C00000"/>
            </a:solidFill>
            <a:tailEnd type="arrow"/>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209800" y="1295400"/>
            <a:ext cx="1866900" cy="304800"/>
          </a:xfrm>
          <a:prstGeom prst="ellipse">
            <a:avLst/>
          </a:prstGeom>
          <a:noFill/>
          <a:ln w="38100">
            <a:solidFill>
              <a:srgbClr val="C0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8" name="TextBox 7"/>
          <p:cNvSpPr txBox="1"/>
          <p:nvPr/>
        </p:nvSpPr>
        <p:spPr>
          <a:xfrm>
            <a:off x="7391401" y="3436620"/>
            <a:ext cx="3352799" cy="584775"/>
          </a:xfrm>
          <a:prstGeom prst="rect">
            <a:avLst/>
          </a:prstGeom>
          <a:solidFill>
            <a:srgbClr val="92D050"/>
          </a:solidFill>
          <a:ln w="28575">
            <a:solidFill>
              <a:schemeClr val="tx1"/>
            </a:solid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1600" dirty="0" smtClean="0">
                <a:latin typeface=" Arial"/>
                <a:cs typeface="Arial" panose="020B0604020202020204" pitchFamily="34" charset="0"/>
              </a:rPr>
              <a:t>Select the search function and the </a:t>
            </a:r>
          </a:p>
          <a:p>
            <a:pPr algn="ctr" fontAlgn="auto">
              <a:spcBef>
                <a:spcPts val="0"/>
              </a:spcBef>
              <a:spcAft>
                <a:spcPts val="0"/>
              </a:spcAft>
            </a:pPr>
            <a:r>
              <a:rPr lang="en-US" sz="1600" dirty="0" smtClean="0">
                <a:latin typeface=" Arial"/>
                <a:cs typeface="Arial" panose="020B0604020202020204" pitchFamily="34" charset="0"/>
              </a:rPr>
              <a:t>Army Training Network URL</a:t>
            </a:r>
            <a:endParaRPr lang="en-US" sz="1600" dirty="0">
              <a:solidFill>
                <a:prstClr val="black"/>
              </a:solidFill>
              <a:latin typeface=" Arial"/>
              <a:cs typeface="Arial" panose="020B0604020202020204" pitchFamily="34" charset="0"/>
            </a:endParaRPr>
          </a:p>
        </p:txBody>
      </p:sp>
      <p:cxnSp>
        <p:nvCxnSpPr>
          <p:cNvPr id="12" name="Straight Arrow Connector 11"/>
          <p:cNvCxnSpPr/>
          <p:nvPr/>
        </p:nvCxnSpPr>
        <p:spPr>
          <a:xfrm flipV="1">
            <a:off x="7391399" y="2895600"/>
            <a:ext cx="304801" cy="567154"/>
          </a:xfrm>
          <a:prstGeom prst="straightConnector1">
            <a:avLst/>
          </a:prstGeom>
          <a:ln w="28575">
            <a:solidFill>
              <a:srgbClr val="C00000"/>
            </a:solidFill>
            <a:tailEnd type="arrow"/>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10439400" y="1905000"/>
            <a:ext cx="76200" cy="1524000"/>
          </a:xfrm>
          <a:prstGeom prst="straightConnector1">
            <a:avLst/>
          </a:prstGeom>
          <a:ln w="28575">
            <a:solidFill>
              <a:srgbClr val="C00000"/>
            </a:solidFill>
            <a:tailEnd type="arrow"/>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939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DCE56B-84BF-4359-8391-FEBD7F0E4D58}" type="slidenum">
              <a:rPr lang="en-US" smtClean="0"/>
              <a:pPr/>
              <a:t>7</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881023"/>
            <a:ext cx="3336324" cy="5486400"/>
          </a:xfrm>
          <a:prstGeom prst="rect">
            <a:avLst/>
          </a:prstGeom>
          <a:scene3d>
            <a:camera prst="orthographicFront"/>
            <a:lightRig rig="threePt" dir="t"/>
          </a:scene3d>
          <a:sp3d>
            <a:bevelT w="139700" h="139700" prst="divot"/>
          </a:sp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1277" y="869592"/>
            <a:ext cx="3336324" cy="5486401"/>
          </a:xfrm>
          <a:prstGeom prst="rect">
            <a:avLst/>
          </a:prstGeom>
          <a:scene3d>
            <a:camera prst="orthographicFront"/>
            <a:lightRig rig="threePt" dir="t"/>
          </a:scene3d>
          <a:sp3d>
            <a:bevelT w="139700" h="139700" prst="divot"/>
          </a:sp3d>
        </p:spPr>
      </p:pic>
      <p:cxnSp>
        <p:nvCxnSpPr>
          <p:cNvPr id="9" name="Straight Arrow Connector 8"/>
          <p:cNvCxnSpPr/>
          <p:nvPr/>
        </p:nvCxnSpPr>
        <p:spPr>
          <a:xfrm>
            <a:off x="7201518" y="1820885"/>
            <a:ext cx="352476" cy="465115"/>
          </a:xfrm>
          <a:prstGeom prst="straightConnector1">
            <a:avLst/>
          </a:prstGeom>
          <a:ln w="28575">
            <a:solidFill>
              <a:srgbClr val="C00000"/>
            </a:solidFill>
            <a:tailEnd type="arrow"/>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543800" y="2057400"/>
            <a:ext cx="1372218" cy="762000"/>
          </a:xfrm>
          <a:prstGeom prst="ellipse">
            <a:avLst/>
          </a:prstGeom>
          <a:noFill/>
          <a:ln w="38100">
            <a:solidFill>
              <a:srgbClr val="C0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11" name="TextBox 10"/>
          <p:cNvSpPr txBox="1"/>
          <p:nvPr/>
        </p:nvSpPr>
        <p:spPr>
          <a:xfrm>
            <a:off x="4598670" y="1490246"/>
            <a:ext cx="3554730" cy="338554"/>
          </a:xfrm>
          <a:prstGeom prst="rect">
            <a:avLst/>
          </a:prstGeom>
          <a:solidFill>
            <a:srgbClr val="92D050"/>
          </a:solidFill>
          <a:ln w="28575">
            <a:solidFill>
              <a:schemeClr val="tx1"/>
            </a:solid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1600" dirty="0" smtClean="0">
                <a:latin typeface="Arial" panose="020B0604020202020204" pitchFamily="34" charset="0"/>
                <a:cs typeface="Arial" panose="020B0604020202020204" pitchFamily="34" charset="0"/>
              </a:rPr>
              <a:t>Enter your Username and Password</a:t>
            </a:r>
            <a:endParaRPr lang="en-US" sz="1600" dirty="0">
              <a:solidFill>
                <a:prstClr val="black"/>
              </a:solidFill>
              <a:latin typeface="Arial" panose="020B0604020202020204" pitchFamily="34" charset="0"/>
              <a:cs typeface="Arial" panose="020B0604020202020204" pitchFamily="34" charset="0"/>
            </a:endParaRPr>
          </a:p>
        </p:txBody>
      </p:sp>
      <p:cxnSp>
        <p:nvCxnSpPr>
          <p:cNvPr id="12" name="Straight Arrow Connector 11"/>
          <p:cNvCxnSpPr/>
          <p:nvPr/>
        </p:nvCxnSpPr>
        <p:spPr>
          <a:xfrm flipV="1">
            <a:off x="7989570" y="3200400"/>
            <a:ext cx="838200" cy="1101864"/>
          </a:xfrm>
          <a:prstGeom prst="straightConnector1">
            <a:avLst/>
          </a:prstGeom>
          <a:ln w="28575">
            <a:solidFill>
              <a:srgbClr val="C00000"/>
            </a:solidFill>
            <a:tailEnd type="arrow"/>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610600" y="2819400"/>
            <a:ext cx="674370" cy="381000"/>
          </a:xfrm>
          <a:prstGeom prst="ellipse">
            <a:avLst/>
          </a:prstGeom>
          <a:noFill/>
          <a:ln w="38100">
            <a:solidFill>
              <a:srgbClr val="C0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14" name="TextBox 13"/>
          <p:cNvSpPr txBox="1"/>
          <p:nvPr/>
        </p:nvSpPr>
        <p:spPr>
          <a:xfrm>
            <a:off x="6678930" y="4077965"/>
            <a:ext cx="1322070" cy="338554"/>
          </a:xfrm>
          <a:prstGeom prst="rect">
            <a:avLst/>
          </a:prstGeom>
          <a:solidFill>
            <a:srgbClr val="92D050"/>
          </a:solidFill>
          <a:ln w="28575">
            <a:solidFill>
              <a:schemeClr val="tx1"/>
            </a:solid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1600" dirty="0" smtClean="0">
                <a:latin typeface="Arial" panose="020B0604020202020204" pitchFamily="34" charset="0"/>
                <a:cs typeface="Arial" panose="020B0604020202020204" pitchFamily="34" charset="0"/>
              </a:rPr>
              <a:t>Select Login</a:t>
            </a:r>
            <a:endParaRPr lang="en-US" sz="1600" dirty="0">
              <a:solidFill>
                <a:prstClr val="black"/>
              </a:solidFill>
              <a:latin typeface="Arial" panose="020B0604020202020204" pitchFamily="34" charset="0"/>
              <a:cs typeface="Arial" panose="020B0604020202020204" pitchFamily="34" charset="0"/>
            </a:endParaRPr>
          </a:p>
        </p:txBody>
      </p:sp>
      <p:cxnSp>
        <p:nvCxnSpPr>
          <p:cNvPr id="17" name="Straight Arrow Connector 16"/>
          <p:cNvCxnSpPr/>
          <p:nvPr/>
        </p:nvCxnSpPr>
        <p:spPr>
          <a:xfrm flipH="1">
            <a:off x="3695700" y="1820885"/>
            <a:ext cx="2045970" cy="570530"/>
          </a:xfrm>
          <a:prstGeom prst="straightConnector1">
            <a:avLst/>
          </a:prstGeom>
          <a:ln w="28575">
            <a:solidFill>
              <a:srgbClr val="C00000"/>
            </a:solidFill>
            <a:tailEnd type="arrow"/>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048000" y="2090278"/>
            <a:ext cx="647700" cy="523382"/>
          </a:xfrm>
          <a:prstGeom prst="ellipse">
            <a:avLst/>
          </a:prstGeom>
          <a:noFill/>
          <a:ln w="38100">
            <a:solidFill>
              <a:srgbClr val="C0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Tree>
    <p:extLst>
      <p:ext uri="{BB962C8B-B14F-4D97-AF65-F5344CB8AC3E}">
        <p14:creationId xmlns:p14="http://schemas.microsoft.com/office/powerpoint/2010/main" val="2301383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DCE56B-84BF-4359-8391-FEBD7F0E4D58}" type="slidenum">
              <a:rPr lang="en-US" smtClean="0"/>
              <a:pPr/>
              <a:t>8</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4923" y="762000"/>
            <a:ext cx="3336324" cy="5562600"/>
          </a:xfrm>
          <a:prstGeom prst="rect">
            <a:avLst/>
          </a:prstGeom>
          <a:scene3d>
            <a:camera prst="orthographicFront"/>
            <a:lightRig rig="threePt" dir="t"/>
          </a:scene3d>
          <a:sp3d>
            <a:bevelT w="139700" h="139700" prst="divot"/>
          </a:sp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567" y="762000"/>
            <a:ext cx="3336324" cy="5562600"/>
          </a:xfrm>
          <a:prstGeom prst="rect">
            <a:avLst/>
          </a:prstGeom>
          <a:scene3d>
            <a:camera prst="orthographicFront"/>
            <a:lightRig rig="threePt" dir="t"/>
          </a:scene3d>
          <a:sp3d>
            <a:bevelT w="139700" h="139700" prst="divot"/>
          </a:sp3d>
        </p:spPr>
      </p:pic>
      <p:sp>
        <p:nvSpPr>
          <p:cNvPr id="7" name="TextBox 6"/>
          <p:cNvSpPr txBox="1"/>
          <p:nvPr/>
        </p:nvSpPr>
        <p:spPr>
          <a:xfrm>
            <a:off x="838200" y="2069068"/>
            <a:ext cx="4017096" cy="338554"/>
          </a:xfrm>
          <a:prstGeom prst="rect">
            <a:avLst/>
          </a:prstGeom>
          <a:solidFill>
            <a:srgbClr val="92D050"/>
          </a:solidFill>
          <a:ln w="28575">
            <a:solidFill>
              <a:schemeClr val="tx1"/>
            </a:solid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1600" dirty="0" smtClean="0">
                <a:latin typeface="Arial" panose="020B0604020202020204" pitchFamily="34" charset="0"/>
                <a:cs typeface="Arial" panose="020B0604020202020204" pitchFamily="34" charset="0"/>
              </a:rPr>
              <a:t>Select Advanced if you receive this pop up</a:t>
            </a:r>
            <a:endParaRPr lang="en-US" sz="1600" dirty="0">
              <a:solidFill>
                <a:prstClr val="black"/>
              </a:solidFill>
              <a:latin typeface="Arial" panose="020B0604020202020204" pitchFamily="34" charset="0"/>
              <a:cs typeface="Arial" panose="020B0604020202020204" pitchFamily="34" charset="0"/>
            </a:endParaRPr>
          </a:p>
        </p:txBody>
      </p:sp>
      <p:cxnSp>
        <p:nvCxnSpPr>
          <p:cNvPr id="8" name="Straight Arrow Connector 7"/>
          <p:cNvCxnSpPr>
            <a:endCxn id="9" idx="7"/>
          </p:cNvCxnSpPr>
          <p:nvPr/>
        </p:nvCxnSpPr>
        <p:spPr>
          <a:xfrm>
            <a:off x="2743200" y="2407622"/>
            <a:ext cx="453371" cy="3031799"/>
          </a:xfrm>
          <a:prstGeom prst="straightConnector1">
            <a:avLst/>
          </a:prstGeom>
          <a:ln w="28575">
            <a:solidFill>
              <a:srgbClr val="C00000"/>
            </a:solidFill>
            <a:tailEnd type="arrow"/>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286000" y="5362773"/>
            <a:ext cx="1066800" cy="523382"/>
          </a:xfrm>
          <a:prstGeom prst="ellipse">
            <a:avLst/>
          </a:prstGeom>
          <a:noFill/>
          <a:ln w="38100">
            <a:solidFill>
              <a:srgbClr val="C0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10" name="TextBox 9"/>
          <p:cNvSpPr txBox="1"/>
          <p:nvPr/>
        </p:nvSpPr>
        <p:spPr>
          <a:xfrm>
            <a:off x="7467600" y="4493519"/>
            <a:ext cx="3886818" cy="338554"/>
          </a:xfrm>
          <a:prstGeom prst="rect">
            <a:avLst/>
          </a:prstGeom>
          <a:solidFill>
            <a:srgbClr val="92D050"/>
          </a:solidFill>
          <a:ln w="28575">
            <a:solidFill>
              <a:schemeClr val="tx1"/>
            </a:solidFill>
          </a:ln>
          <a:scene3d>
            <a:camera prst="orthographicFront"/>
            <a:lightRig rig="threePt" dir="t"/>
          </a:scene3d>
          <a:sp3d>
            <a:bevelT w="139700" h="139700" prst="divot"/>
          </a:sp3d>
        </p:spPr>
        <p:txBody>
          <a:bodyPr wrap="square" rtlCol="0">
            <a:spAutoFit/>
          </a:bodyPr>
          <a:lstStyle/>
          <a:p>
            <a:pPr algn="ctr" fontAlgn="auto">
              <a:spcBef>
                <a:spcPts val="0"/>
              </a:spcBef>
              <a:spcAft>
                <a:spcPts val="0"/>
              </a:spcAft>
            </a:pPr>
            <a:r>
              <a:rPr lang="en-US" sz="1600" dirty="0" smtClean="0">
                <a:latin typeface="Arial" panose="020B0604020202020204" pitchFamily="34" charset="0"/>
                <a:cs typeface="Arial" panose="020B0604020202020204" pitchFamily="34" charset="0"/>
              </a:rPr>
              <a:t>Select Proceed to atn.army.mil (unsafe)</a:t>
            </a:r>
            <a:endParaRPr lang="en-US" sz="1600" dirty="0">
              <a:solidFill>
                <a:prstClr val="black"/>
              </a:solidFill>
              <a:latin typeface="Arial" panose="020B0604020202020204" pitchFamily="34" charset="0"/>
              <a:cs typeface="Arial" panose="020B0604020202020204" pitchFamily="34" charset="0"/>
            </a:endParaRPr>
          </a:p>
        </p:txBody>
      </p:sp>
      <p:cxnSp>
        <p:nvCxnSpPr>
          <p:cNvPr id="11" name="Straight Arrow Connector 10"/>
          <p:cNvCxnSpPr>
            <a:stCxn id="10" idx="0"/>
          </p:cNvCxnSpPr>
          <p:nvPr/>
        </p:nvCxnSpPr>
        <p:spPr>
          <a:xfrm flipH="1" flipV="1">
            <a:off x="8800792" y="3401103"/>
            <a:ext cx="610217" cy="1092416"/>
          </a:xfrm>
          <a:prstGeom prst="straightConnector1">
            <a:avLst/>
          </a:prstGeom>
          <a:ln w="28575">
            <a:solidFill>
              <a:srgbClr val="C00000"/>
            </a:solidFill>
            <a:tailEnd type="arrow"/>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7847982" y="2877721"/>
            <a:ext cx="1905618" cy="523382"/>
          </a:xfrm>
          <a:prstGeom prst="ellipse">
            <a:avLst/>
          </a:prstGeom>
          <a:noFill/>
          <a:ln w="38100">
            <a:solidFill>
              <a:srgbClr val="C0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Tree>
    <p:extLst>
      <p:ext uri="{BB962C8B-B14F-4D97-AF65-F5344CB8AC3E}">
        <p14:creationId xmlns:p14="http://schemas.microsoft.com/office/powerpoint/2010/main" val="817063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DCE56B-84BF-4359-8391-FEBD7F0E4D58}" type="slidenum">
              <a:rPr lang="en-US" smtClean="0"/>
              <a:pPr/>
              <a:t>9</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642124"/>
            <a:ext cx="3571766" cy="5562600"/>
          </a:xfrm>
          <a:prstGeom prst="rect">
            <a:avLst/>
          </a:prstGeom>
          <a:scene3d>
            <a:camera prst="orthographicFront"/>
            <a:lightRig rig="threePt" dir="t"/>
          </a:scene3d>
          <a:sp3d>
            <a:bevelT w="139700" h="139700" prst="divot"/>
          </a:sp3d>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0980" b="3699"/>
          <a:stretch/>
        </p:blipFill>
        <p:spPr>
          <a:xfrm>
            <a:off x="1676400" y="642124"/>
            <a:ext cx="3232837" cy="5834876"/>
          </a:xfrm>
          <a:prstGeom prst="rect">
            <a:avLst/>
          </a:prstGeom>
          <a:ln>
            <a:solidFill>
              <a:schemeClr val="tx1"/>
            </a:solidFill>
          </a:ln>
        </p:spPr>
      </p:pic>
      <p:sp>
        <p:nvSpPr>
          <p:cNvPr id="14" name="TextBox 13"/>
          <p:cNvSpPr txBox="1"/>
          <p:nvPr/>
        </p:nvSpPr>
        <p:spPr>
          <a:xfrm>
            <a:off x="2171700" y="3166646"/>
            <a:ext cx="2286000" cy="338554"/>
          </a:xfrm>
          <a:prstGeom prst="rect">
            <a:avLst/>
          </a:prstGeom>
          <a:solidFill>
            <a:srgbClr val="FFFF00"/>
          </a:solidFill>
          <a:ln w="28575">
            <a:solidFill>
              <a:srgbClr val="000000"/>
            </a:solidFill>
          </a:ln>
          <a:scene3d>
            <a:camera prst="orthographicFront"/>
            <a:lightRig rig="threePt" dir="t"/>
          </a:scene3d>
          <a:sp3d>
            <a:bevelT w="139700" h="139700" prst="divot"/>
          </a:sp3d>
        </p:spPr>
        <p:txBody>
          <a:bodyPr wrap="square" rtlCol="0">
            <a:spAutoFit/>
          </a:bodyPr>
          <a:lstStyle/>
          <a:p>
            <a:pPr fontAlgn="auto">
              <a:spcBef>
                <a:spcPts val="0"/>
              </a:spcBef>
              <a:spcAft>
                <a:spcPts val="0"/>
              </a:spcAft>
            </a:pPr>
            <a:r>
              <a:rPr lang="en-US" sz="1600" dirty="0" smtClean="0">
                <a:solidFill>
                  <a:prstClr val="black"/>
                </a:solidFill>
                <a:latin typeface=" Arial"/>
              </a:rPr>
              <a:t>ATN Homepage opens</a:t>
            </a:r>
            <a:endParaRPr lang="en-US" sz="1600" dirty="0">
              <a:solidFill>
                <a:prstClr val="black"/>
              </a:solidFill>
              <a:latin typeface=" Arial"/>
            </a:endParaRPr>
          </a:p>
        </p:txBody>
      </p:sp>
    </p:spTree>
    <p:extLst>
      <p:ext uri="{BB962C8B-B14F-4D97-AF65-F5344CB8AC3E}">
        <p14:creationId xmlns:p14="http://schemas.microsoft.com/office/powerpoint/2010/main" val="3946105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36990</TotalTime>
  <Words>1004</Words>
  <Application>Microsoft Office PowerPoint</Application>
  <PresentationFormat>Widescreen</PresentationFormat>
  <Paragraphs>133</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 Arial</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William.Brosnan</dc:creator>
  <cp:lastModifiedBy>DoD Admin</cp:lastModifiedBy>
  <cp:revision>1446</cp:revision>
  <cp:lastPrinted>2019-10-10T15:44:16Z</cp:lastPrinted>
  <dcterms:created xsi:type="dcterms:W3CDTF">2013-01-14T21:43:23Z</dcterms:created>
  <dcterms:modified xsi:type="dcterms:W3CDTF">2020-04-08T20:42:44Z</dcterms:modified>
</cp:coreProperties>
</file>