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994" r:id="rId2"/>
    <p:sldId id="1021" r:id="rId3"/>
    <p:sldId id="1026" r:id="rId4"/>
    <p:sldId id="1028" r:id="rId5"/>
    <p:sldId id="1025" r:id="rId6"/>
    <p:sldId id="1033" r:id="rId7"/>
    <p:sldId id="1027" r:id="rId8"/>
    <p:sldId id="1022" r:id="rId9"/>
    <p:sldId id="1023" r:id="rId10"/>
    <p:sldId id="1024" r:id="rId11"/>
    <p:sldId id="1032" r:id="rId12"/>
    <p:sldId id="1034" r:id="rId13"/>
    <p:sldId id="1016" r:id="rId14"/>
    <p:sldId id="1035"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FFFFCC"/>
    <a:srgbClr val="FFFFFF"/>
    <a:srgbClr val="0C18B6"/>
    <a:srgbClr val="000000"/>
    <a:srgbClr val="0D0D0D"/>
    <a:srgbClr val="FFFF99"/>
    <a:srgbClr val="FFFF00"/>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64" autoAdjust="0"/>
  </p:normalViewPr>
  <p:slideViewPr>
    <p:cSldViewPr>
      <p:cViewPr varScale="1">
        <p:scale>
          <a:sx n="49" d="100"/>
          <a:sy n="49" d="100"/>
        </p:scale>
        <p:origin x="153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1782"/>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043979" cy="467362"/>
          </a:xfrm>
          <a:prstGeom prst="rect">
            <a:avLst/>
          </a:prstGeom>
        </p:spPr>
        <p:txBody>
          <a:bodyPr vert="horz" lIns="92764" tIns="46384" rIns="92764" bIns="46384" rtlCol="0"/>
          <a:lstStyle>
            <a:lvl1pPr algn="l">
              <a:defRPr sz="1200"/>
            </a:lvl1pPr>
          </a:lstStyle>
          <a:p>
            <a:endParaRPr lang="en-US" dirty="0"/>
          </a:p>
        </p:txBody>
      </p:sp>
      <p:sp>
        <p:nvSpPr>
          <p:cNvPr id="3" name="Date Placeholder 2"/>
          <p:cNvSpPr>
            <a:spLocks noGrp="1"/>
          </p:cNvSpPr>
          <p:nvPr>
            <p:ph type="dt" sz="quarter" idx="1"/>
          </p:nvPr>
        </p:nvSpPr>
        <p:spPr>
          <a:xfrm>
            <a:off x="3977537" y="5"/>
            <a:ext cx="3043979" cy="467362"/>
          </a:xfrm>
          <a:prstGeom prst="rect">
            <a:avLst/>
          </a:prstGeom>
        </p:spPr>
        <p:txBody>
          <a:bodyPr vert="horz" lIns="92764" tIns="46384" rIns="92764" bIns="46384" rtlCol="0"/>
          <a:lstStyle>
            <a:lvl1pPr algn="r">
              <a:defRPr sz="1200"/>
            </a:lvl1pPr>
          </a:lstStyle>
          <a:p>
            <a:fld id="{6FAEF3AB-C297-41DC-B698-484AC9887CAD}" type="datetimeFigureOut">
              <a:rPr lang="en-US" smtClean="0"/>
              <a:t>9/10/2020</a:t>
            </a:fld>
            <a:endParaRPr lang="en-US" dirty="0"/>
          </a:p>
        </p:txBody>
      </p:sp>
      <p:sp>
        <p:nvSpPr>
          <p:cNvPr id="4" name="Footer Placeholder 3"/>
          <p:cNvSpPr>
            <a:spLocks noGrp="1"/>
          </p:cNvSpPr>
          <p:nvPr>
            <p:ph type="ftr" sz="quarter" idx="2"/>
          </p:nvPr>
        </p:nvSpPr>
        <p:spPr>
          <a:xfrm>
            <a:off x="7" y="8841741"/>
            <a:ext cx="3043979" cy="467362"/>
          </a:xfrm>
          <a:prstGeom prst="rect">
            <a:avLst/>
          </a:prstGeom>
        </p:spPr>
        <p:txBody>
          <a:bodyPr vert="horz" lIns="92764" tIns="46384" rIns="92764" bIns="463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7" y="8841741"/>
            <a:ext cx="3043979" cy="467362"/>
          </a:xfrm>
          <a:prstGeom prst="rect">
            <a:avLst/>
          </a:prstGeom>
        </p:spPr>
        <p:txBody>
          <a:bodyPr vert="horz" lIns="92764" tIns="46384" rIns="92764" bIns="46384" rtlCol="0" anchor="b"/>
          <a:lstStyle>
            <a:lvl1pPr algn="r">
              <a:defRPr sz="1200"/>
            </a:lvl1pPr>
          </a:lstStyle>
          <a:p>
            <a:fld id="{0F3EE8BF-D565-4D8D-BA11-53F826050837}" type="slidenum">
              <a:rPr lang="en-US" smtClean="0"/>
              <a:t>‹#›</a:t>
            </a:fld>
            <a:endParaRPr lang="en-US" dirty="0"/>
          </a:p>
        </p:txBody>
      </p:sp>
    </p:spTree>
    <p:extLst>
      <p:ext uri="{BB962C8B-B14F-4D97-AF65-F5344CB8AC3E}">
        <p14:creationId xmlns:p14="http://schemas.microsoft.com/office/powerpoint/2010/main" val="290951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043979" cy="467362"/>
          </a:xfrm>
          <a:prstGeom prst="rect">
            <a:avLst/>
          </a:prstGeom>
        </p:spPr>
        <p:txBody>
          <a:bodyPr vert="horz" lIns="92764" tIns="46384" rIns="92764" bIns="46384" rtlCol="0"/>
          <a:lstStyle>
            <a:lvl1pPr algn="l">
              <a:defRPr sz="1200"/>
            </a:lvl1pPr>
          </a:lstStyle>
          <a:p>
            <a:endParaRPr lang="en-US" dirty="0"/>
          </a:p>
        </p:txBody>
      </p:sp>
      <p:sp>
        <p:nvSpPr>
          <p:cNvPr id="3" name="Date Placeholder 2"/>
          <p:cNvSpPr>
            <a:spLocks noGrp="1"/>
          </p:cNvSpPr>
          <p:nvPr>
            <p:ph type="dt" idx="1"/>
          </p:nvPr>
        </p:nvSpPr>
        <p:spPr>
          <a:xfrm>
            <a:off x="3977537" y="5"/>
            <a:ext cx="3043979" cy="467362"/>
          </a:xfrm>
          <a:prstGeom prst="rect">
            <a:avLst/>
          </a:prstGeom>
        </p:spPr>
        <p:txBody>
          <a:bodyPr vert="horz" lIns="92764" tIns="46384" rIns="92764" bIns="46384" rtlCol="0"/>
          <a:lstStyle>
            <a:lvl1pPr algn="r">
              <a:defRPr sz="1200"/>
            </a:lvl1pPr>
          </a:lstStyle>
          <a:p>
            <a:fld id="{B04C16AD-DDB2-4074-BBA2-0D89F5F13087}" type="datetimeFigureOut">
              <a:rPr lang="en-US" smtClean="0"/>
              <a:t>9/10/2020</a:t>
            </a:fld>
            <a:endParaRPr lang="en-US" dirty="0"/>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2764" tIns="46384" rIns="92764" bIns="46384" rtlCol="0" anchor="ctr"/>
          <a:lstStyle/>
          <a:p>
            <a:endParaRPr lang="en-US" dirty="0"/>
          </a:p>
        </p:txBody>
      </p:sp>
      <p:sp>
        <p:nvSpPr>
          <p:cNvPr id="5" name="Notes Placeholder 4"/>
          <p:cNvSpPr>
            <a:spLocks noGrp="1"/>
          </p:cNvSpPr>
          <p:nvPr>
            <p:ph type="body" sz="quarter" idx="3"/>
          </p:nvPr>
        </p:nvSpPr>
        <p:spPr>
          <a:xfrm>
            <a:off x="702946" y="4479690"/>
            <a:ext cx="5617208" cy="3665776"/>
          </a:xfrm>
          <a:prstGeom prst="rect">
            <a:avLst/>
          </a:prstGeom>
        </p:spPr>
        <p:txBody>
          <a:bodyPr vert="horz" lIns="92764" tIns="46384" rIns="92764" bIns="46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841741"/>
            <a:ext cx="3043979" cy="467362"/>
          </a:xfrm>
          <a:prstGeom prst="rect">
            <a:avLst/>
          </a:prstGeom>
        </p:spPr>
        <p:txBody>
          <a:bodyPr vert="horz" lIns="92764" tIns="46384" rIns="92764" bIns="463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7" y="8841741"/>
            <a:ext cx="3043979" cy="467362"/>
          </a:xfrm>
          <a:prstGeom prst="rect">
            <a:avLst/>
          </a:prstGeom>
        </p:spPr>
        <p:txBody>
          <a:bodyPr vert="horz" lIns="92764" tIns="46384" rIns="92764" bIns="46384" rtlCol="0" anchor="b"/>
          <a:lstStyle>
            <a:lvl1pPr algn="r">
              <a:defRPr sz="1200"/>
            </a:lvl1pPr>
          </a:lstStyle>
          <a:p>
            <a:fld id="{F4FEE3B3-AA6A-4157-9B37-B87D2DF30F6B}" type="slidenum">
              <a:rPr lang="en-US" smtClean="0"/>
              <a:t>‹#›</a:t>
            </a:fld>
            <a:endParaRPr lang="en-US" dirty="0"/>
          </a:p>
        </p:txBody>
      </p:sp>
    </p:spTree>
    <p:extLst>
      <p:ext uri="{BB962C8B-B14F-4D97-AF65-F5344CB8AC3E}">
        <p14:creationId xmlns:p14="http://schemas.microsoft.com/office/powerpoint/2010/main" val="37201803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usarmy.leavenworth.cac.mbx.dtmshd@mail.mi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tn.army.mi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 Arial"/>
                <a:ea typeface="+mn-ea"/>
                <a:cs typeface="+mn-cs"/>
              </a:rPr>
              <a:t>Did you know that you can have your favorite websites like ATN at your fingertips, alongside other apps, on the home screen of your iPhone, iPad or iPod Touch – without having to download an app? Here’s a simple tutorial to show you how:</a:t>
            </a:r>
            <a:endParaRPr lang="en-US" sz="1200" kern="1200" dirty="0" smtClean="0">
              <a:solidFill>
                <a:schemeClr val="tx1"/>
              </a:solidFill>
              <a:effectLst/>
              <a:latin typeface=" Arial"/>
              <a:ea typeface="+mn-ea"/>
              <a:cs typeface="+mn-cs"/>
            </a:endParaRPr>
          </a:p>
          <a:p>
            <a:endParaRPr lang="en-US" sz="1200" b="1" kern="1200" dirty="0" smtClean="0">
              <a:solidFill>
                <a:schemeClr val="tx1"/>
              </a:solidFill>
              <a:effectLst/>
              <a:latin typeface=" Arial"/>
              <a:ea typeface="+mn-ea"/>
              <a:cs typeface="+mn-cs"/>
            </a:endParaRPr>
          </a:p>
          <a:p>
            <a:r>
              <a:rPr lang="en-US" sz="1200" b="0" kern="1200" dirty="0" smtClean="0">
                <a:solidFill>
                  <a:schemeClr val="tx1"/>
                </a:solidFill>
                <a:effectLst/>
                <a:latin typeface=" Arial"/>
                <a:ea typeface="+mn-ea"/>
                <a:cs typeface="+mn-cs"/>
              </a:rPr>
              <a:t>Next Slide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35852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A warning may appear on your cell phone so select advanced. When the next page opens select Proceed to atn.army.mil (unsafe).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5959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Once the ATN Homepage select the three dot menu option.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Select Add to Home screen from the drop down menu.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01490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A new window opens up, where you can name the shortcut before tapping the “Add” button. In this case, we would leave the name Army Training Network.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 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Touch and hold an icon or select the</a:t>
            </a:r>
            <a:r>
              <a:rPr lang="en-US" sz="1200" kern="1200" baseline="0" dirty="0" smtClean="0">
                <a:solidFill>
                  <a:schemeClr val="tx1"/>
                </a:solidFill>
                <a:effectLst/>
                <a:latin typeface=" Arial"/>
                <a:ea typeface="+mn-ea"/>
                <a:cs typeface="+mn-cs"/>
              </a:rPr>
              <a:t> Add button to add it to the Home screen.</a:t>
            </a:r>
            <a:endParaRPr lang="en-US" sz="1200" kern="1200" dirty="0" smtClean="0">
              <a:solidFill>
                <a:schemeClr val="tx1"/>
              </a:solidFill>
              <a:effectLst/>
              <a:latin typeface=" 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 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The website shortcut has been added to your home screen (see </a:t>
            </a:r>
            <a:r>
              <a:rPr lang="en-US" sz="1200" b="1" kern="1200" dirty="0" smtClean="0">
                <a:solidFill>
                  <a:schemeClr val="tx1"/>
                </a:solidFill>
                <a:effectLst/>
                <a:latin typeface=" Arial"/>
                <a:ea typeface="+mn-ea"/>
                <a:cs typeface="+mn-cs"/>
              </a:rPr>
              <a:t>Army Training Network</a:t>
            </a:r>
            <a:r>
              <a:rPr lang="en-US" sz="1200" kern="1200" dirty="0" smtClean="0">
                <a:solidFill>
                  <a:schemeClr val="tx1"/>
                </a:solidFill>
                <a:effectLst/>
                <a:latin typeface=" Arial"/>
                <a:ea typeface="+mn-ea"/>
                <a:cs typeface="+mn-cs"/>
              </a:rPr>
              <a:t> at the top right of screen above), looks just like the ATN page you saved, and can be dragged around and placed anywhere, just like your other app icons.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10352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The website shortcut has been added to your home screen (see </a:t>
            </a:r>
            <a:r>
              <a:rPr lang="en-US" sz="1200" b="1" kern="1200" dirty="0" smtClean="0">
                <a:solidFill>
                  <a:schemeClr val="tx1"/>
                </a:solidFill>
                <a:effectLst/>
                <a:latin typeface=" Arial"/>
                <a:ea typeface="+mn-ea"/>
                <a:cs typeface="+mn-cs"/>
              </a:rPr>
              <a:t>Army Training Network</a:t>
            </a:r>
            <a:r>
              <a:rPr lang="en-US" sz="1200" kern="1200" dirty="0" smtClean="0">
                <a:solidFill>
                  <a:schemeClr val="tx1"/>
                </a:solidFill>
                <a:effectLst/>
                <a:latin typeface=" Arial"/>
                <a:ea typeface="+mn-ea"/>
                <a:cs typeface="+mn-cs"/>
              </a:rPr>
              <a:t> in the upper left of screen above), looks just like the ATN page you saved, and can be dragged around and placed anywhere, just like your other app icons.</a:t>
            </a:r>
          </a:p>
          <a:p>
            <a:endParaRPr lang="en-US" dirty="0" smtClean="0"/>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91497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This concludes the </a:t>
            </a:r>
            <a:r>
              <a:rPr lang="en-US" sz="1200" b="0" dirty="0" smtClean="0">
                <a:latin typeface=" Arial"/>
                <a:cs typeface="Arial" panose="020B0604020202020204" pitchFamily="34" charset="0"/>
              </a:rPr>
              <a:t>Personal Devices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tutorial. Please contact our Help Desk for any further questions or issues logging on from your personal device.</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NOTE** Army</a:t>
            </a:r>
            <a:r>
              <a:rPr lang="en-US" sz="1200" kern="1200" baseline="0" dirty="0" smtClean="0">
                <a:solidFill>
                  <a:schemeClr val="tx1"/>
                </a:solidFill>
                <a:effectLst/>
                <a:latin typeface="+mn-lt"/>
                <a:ea typeface="+mn-ea"/>
                <a:cs typeface="+mn-cs"/>
              </a:rPr>
              <a:t> Training Management System (ATMS)</a:t>
            </a:r>
            <a:r>
              <a:rPr lang="en-US" sz="1200" kern="1200" dirty="0" smtClean="0">
                <a:solidFill>
                  <a:schemeClr val="tx1"/>
                </a:solidFill>
                <a:effectLst/>
                <a:latin typeface="+mn-lt"/>
                <a:ea typeface="+mn-ea"/>
                <a:cs typeface="+mn-cs"/>
              </a:rPr>
              <a:t> Help Desk: </a:t>
            </a:r>
          </a:p>
          <a:p>
            <a:r>
              <a:rPr lang="en-US" sz="1200" kern="1200" dirty="0" smtClean="0">
                <a:solidFill>
                  <a:schemeClr val="tx1"/>
                </a:solidFill>
                <a:effectLst/>
                <a:latin typeface="+mn-lt"/>
                <a:ea typeface="+mn-ea"/>
                <a:cs typeface="+mn-cs"/>
              </a:rPr>
              <a:t>(913) 684-2700 or email us directly</a:t>
            </a:r>
          </a:p>
          <a:p>
            <a:r>
              <a:rPr lang="en-US" sz="1200" u="none" strike="noStrike" kern="1200" dirty="0" smtClean="0">
                <a:solidFill>
                  <a:schemeClr val="tx1"/>
                </a:solidFill>
                <a:effectLst/>
                <a:latin typeface="+mn-lt"/>
                <a:ea typeface="+mn-ea"/>
                <a:cs typeface="+mn-cs"/>
                <a:hlinkClick r:id="rId3"/>
              </a:rPr>
              <a:t>usarmy.leavenworth.cac.mbx.dtmshd@mail.mil</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2383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Launch the</a:t>
            </a:r>
            <a:r>
              <a:rPr lang="en-US" sz="1200" b="1" kern="1200" dirty="0" smtClean="0">
                <a:solidFill>
                  <a:schemeClr val="tx1"/>
                </a:solidFill>
                <a:effectLst/>
                <a:latin typeface=" Arial"/>
                <a:ea typeface="+mn-ea"/>
                <a:cs typeface="+mn-cs"/>
              </a:rPr>
              <a:t> Safari browser</a:t>
            </a:r>
            <a:r>
              <a:rPr lang="en-US" sz="1200" kern="1200" dirty="0" smtClean="0">
                <a:solidFill>
                  <a:schemeClr val="tx1"/>
                </a:solidFill>
                <a:effectLst/>
                <a:latin typeface=" Arial"/>
                <a:ea typeface="+mn-ea"/>
                <a:cs typeface="+mn-cs"/>
              </a:rPr>
              <a:t> (it doesn’t work on Chrome) and navigate to the ATN web page you want to add to your home screen </a:t>
            </a:r>
            <a:r>
              <a:rPr lang="en-US" sz="1200" u="sng" kern="1200" dirty="0" smtClean="0">
                <a:solidFill>
                  <a:schemeClr val="tx1"/>
                </a:solidFill>
                <a:effectLst/>
                <a:latin typeface=" Arial"/>
                <a:ea typeface="+mn-ea"/>
                <a:cs typeface="+mn-cs"/>
                <a:hlinkClick r:id="rId3"/>
              </a:rPr>
              <a:t>https://atn.army.mil</a:t>
            </a:r>
            <a:r>
              <a:rPr lang="en-US" sz="1200" kern="1200" dirty="0" smtClean="0">
                <a:solidFill>
                  <a:schemeClr val="tx1"/>
                </a:solidFill>
                <a:effectLst/>
                <a:latin typeface=" Arial"/>
                <a:ea typeface="+mn-ea"/>
                <a:cs typeface="+mn-cs"/>
              </a:rPr>
              <a:t>. Enter your EAMS-A Login and Password to login.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72977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When accessing ATN on a personal iOS device (iPhone or iPad) for the first time you may receive the Connection is not private</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message.</a:t>
            </a:r>
          </a:p>
          <a:p>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Select the “Show Details” button and another window will open. Select the “visit the website” link. You may have to go through the process twice to get your device to allow a visit the website. Select the “visit the website” link again, as needed.</a:t>
            </a:r>
          </a:p>
          <a:p>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In some cases your device’s browser security settings may need to be adjusted to allow pop-ups and/or fraudulent websites until you can add ATN as a favorite.</a:t>
            </a:r>
          </a:p>
          <a:p>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66205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 Arial"/>
              </a:rPr>
              <a:t>A pop-up window appears, where you will select the “Visit Website” Link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 Arial"/>
              </a:rPr>
              <a:t>This will bring you to the ATN Sign-On page where you can enter your AKO Username/Password for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 Arial"/>
            </a:endParaRPr>
          </a:p>
          <a:p>
            <a:r>
              <a:rPr lang="en-US" sz="1200" baseline="0" smtClean="0">
                <a:solidFill>
                  <a:schemeClr val="tx1"/>
                </a:solidFill>
                <a:latin typeface=" Arial"/>
                <a:cs typeface="Arial" panose="020B0604020202020204" pitchFamily="34" charset="0"/>
              </a:rPr>
              <a:t>Next </a:t>
            </a:r>
            <a:r>
              <a:rPr lang="en-US" sz="1200" baseline="0" dirty="0" smtClean="0">
                <a:solidFill>
                  <a:schemeClr val="tx1"/>
                </a:solidFill>
                <a:latin typeface=" Arial"/>
                <a:cs typeface="Arial" panose="020B0604020202020204" pitchFamily="34" charset="0"/>
              </a:rPr>
              <a:t>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9934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 Arial"/>
                <a:ea typeface="+mn-ea"/>
                <a:cs typeface="+mn-cs"/>
              </a:rPr>
              <a:t>Once the ATN Homepage opens up,</a:t>
            </a:r>
            <a:r>
              <a:rPr lang="en-US" sz="1200" b="1" kern="1200" dirty="0" smtClean="0">
                <a:solidFill>
                  <a:schemeClr val="tx1"/>
                </a:solidFill>
                <a:effectLst/>
                <a:latin typeface=" Arial"/>
                <a:ea typeface="+mn-ea"/>
                <a:cs typeface="+mn-cs"/>
              </a:rPr>
              <a:t> tap the “share” button</a:t>
            </a:r>
            <a:r>
              <a:rPr lang="en-US" sz="1200" kern="1200" dirty="0" smtClean="0">
                <a:solidFill>
                  <a:schemeClr val="tx1"/>
                </a:solidFill>
                <a:effectLst/>
                <a:latin typeface=" Arial"/>
                <a:ea typeface="+mn-ea"/>
                <a:cs typeface="+mn-cs"/>
              </a:rPr>
              <a:t> on your browser’s toolbar (it’s the rectangle with an arrow pointing up.) You’ll find this at the top of an iPad screen, and at the bottom of an iPhone or iPod Touch screen.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A new menu appears. Look for and select the </a:t>
            </a:r>
            <a:r>
              <a:rPr lang="en-US" sz="1200" b="1" kern="1200" dirty="0" smtClean="0">
                <a:solidFill>
                  <a:schemeClr val="tx1"/>
                </a:solidFill>
                <a:effectLst/>
                <a:latin typeface=" Arial"/>
                <a:ea typeface="+mn-ea"/>
                <a:cs typeface="+mn-cs"/>
              </a:rPr>
              <a:t>“Add to Home Screen”</a:t>
            </a:r>
            <a:r>
              <a:rPr lang="en-US" sz="1200" kern="1200" dirty="0" smtClean="0">
                <a:solidFill>
                  <a:schemeClr val="tx1"/>
                </a:solidFill>
                <a:effectLst/>
                <a:latin typeface=" Arial"/>
                <a:ea typeface="+mn-ea"/>
                <a:cs typeface="+mn-cs"/>
              </a:rPr>
              <a:t> icon.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4556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 Arial"/>
                <a:ea typeface="+mn-ea"/>
                <a:cs typeface="+mn-cs"/>
              </a:rPr>
              <a:t>A new window opens up, where you can name the shortcut before tapping the “Add” button. In this case, we would leave the name Army Training Network.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 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website shortcut has been added to your home screen (see </a:t>
            </a:r>
            <a:r>
              <a:rPr lang="en-US" sz="1200" b="1" kern="1200" dirty="0" smtClean="0">
                <a:solidFill>
                  <a:schemeClr val="tx1"/>
                </a:solidFill>
                <a:effectLst/>
                <a:latin typeface="+mn-lt"/>
                <a:ea typeface="+mn-ea"/>
                <a:cs typeface="+mn-cs"/>
              </a:rPr>
              <a:t>Army Training Network</a:t>
            </a:r>
            <a:r>
              <a:rPr lang="en-US" sz="1200" kern="1200" dirty="0" smtClean="0">
                <a:solidFill>
                  <a:schemeClr val="tx1"/>
                </a:solidFill>
                <a:effectLst/>
                <a:latin typeface="+mn-lt"/>
                <a:ea typeface="+mn-ea"/>
                <a:cs typeface="+mn-cs"/>
              </a:rPr>
              <a:t> at the top right of screen above), looks just like the ATN page you saved, and can be dragged around and placed anywhere, just like your other app icons.</a:t>
            </a:r>
            <a:endParaRPr lang="en-US" sz="1200" kern="1200" dirty="0" smtClean="0">
              <a:solidFill>
                <a:schemeClr val="tx1"/>
              </a:solidFill>
              <a:effectLst/>
              <a:latin typeface=" 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9111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Open your cell phone browser and type https://atn.army/mil into either the address bar or the search bar, then select 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12296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Your browser will open and you will have to select which website to go to. Select the Army Training Network URL.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83853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Enter your AKO username and password, then select Login.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17986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8DCE56B-84BF-4359-8391-FEBD7F0E4D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60480" y="6675120"/>
            <a:ext cx="731520" cy="182880"/>
          </a:xfrm>
          <a:prstGeom prst="rect">
            <a:avLst/>
          </a:prstGeom>
        </p:spPr>
        <p:txBody>
          <a:bodyPr vert="horz" lIns="91440" tIns="45720" rIns="91440" bIns="45720" rtlCol="0" anchor="ctr"/>
          <a:lstStyle>
            <a:lvl1pPr algn="r">
              <a:defRPr sz="1200">
                <a:solidFill>
                  <a:schemeClr val="tx1"/>
                </a:solidFill>
              </a:defRPr>
            </a:lvl1pPr>
          </a:lstStyle>
          <a:p>
            <a:fld id="{48DCE56B-84BF-4359-8391-FEBD7F0E4D58}" type="slidenum">
              <a:rPr lang="en-US" smtClean="0"/>
              <a:pPr/>
              <a:t>‹#›</a:t>
            </a:fld>
            <a:endParaRPr lang="en-US" dirty="0"/>
          </a:p>
        </p:txBody>
      </p:sp>
      <p:pic>
        <p:nvPicPr>
          <p:cNvPr id="10" name="Picture 9"/>
          <p:cNvPicPr>
            <a:picLocks noChangeAspect="1"/>
          </p:cNvPicPr>
          <p:nvPr userDrawn="1"/>
        </p:nvPicPr>
        <p:blipFill rotWithShape="1">
          <a:blip r:embed="rId3"/>
          <a:srcRect b="5781"/>
          <a:stretch/>
        </p:blipFill>
        <p:spPr>
          <a:xfrm>
            <a:off x="1" y="6353556"/>
            <a:ext cx="1219199" cy="504445"/>
          </a:xfrm>
          <a:prstGeom prst="rect">
            <a:avLst/>
          </a:prstGeom>
        </p:spPr>
      </p:pic>
      <p:graphicFrame>
        <p:nvGraphicFramePr>
          <p:cNvPr id="11" name="Table 10"/>
          <p:cNvGraphicFramePr>
            <a:graphicFrameLocks noGrp="1"/>
          </p:cNvGraphicFramePr>
          <p:nvPr userDrawn="1">
            <p:extLst>
              <p:ext uri="{D42A27DB-BD31-4B8C-83A1-F6EECF244321}">
                <p14:modId xmlns:p14="http://schemas.microsoft.com/office/powerpoint/2010/main" val="3212926208"/>
              </p:ext>
            </p:extLst>
          </p:nvPr>
        </p:nvGraphicFramePr>
        <p:xfrm>
          <a:off x="1" y="0"/>
          <a:ext cx="12192000" cy="579120"/>
        </p:xfrm>
        <a:graphic>
          <a:graphicData uri="http://schemas.openxmlformats.org/drawingml/2006/table">
            <a:tbl>
              <a:tblPr firstRow="1" bandRow="1">
                <a:tableStyleId>{5C22544A-7EE6-4342-B048-85BDC9FD1C3A}</a:tableStyleId>
              </a:tblPr>
              <a:tblGrid>
                <a:gridCol w="6096000"/>
                <a:gridCol w="6096000"/>
              </a:tblGrid>
              <a:tr h="483788">
                <a:tc>
                  <a:txBody>
                    <a:bodyPr/>
                    <a:lstStyle/>
                    <a:p>
                      <a:pPr marL="398463" indent="0" algn="ctr" defTabSz="913993">
                        <a:defRPr/>
                      </a:pPr>
                      <a:r>
                        <a:rPr lang="en-US" sz="2000" b="1" dirty="0" smtClean="0">
                          <a:solidFill>
                            <a:srgbClr val="F6C700"/>
                          </a:solidFill>
                        </a:rPr>
                        <a:t>US</a:t>
                      </a:r>
                      <a:r>
                        <a:rPr lang="en-US" sz="2000" b="1" baseline="0" dirty="0" smtClean="0">
                          <a:solidFill>
                            <a:srgbClr val="F6C700"/>
                          </a:solidFill>
                        </a:rPr>
                        <a:t> Army Combined Arms Center</a:t>
                      </a:r>
                      <a:endParaRPr lang="en-US" sz="2000" b="1" dirty="0" smtClean="0">
                        <a:solidFill>
                          <a:srgbClr val="F6C700"/>
                        </a:solidFill>
                      </a:endParaRPr>
                    </a:p>
                    <a:p>
                      <a:pPr marL="398463" indent="0" algn="ctr" defTabSz="913993">
                        <a:defRPr/>
                      </a:pPr>
                      <a:r>
                        <a:rPr lang="en-US" sz="1200" b="1" dirty="0" smtClean="0">
                          <a:solidFill>
                            <a:srgbClr val="969696"/>
                          </a:solidFill>
                        </a:rPr>
                        <a:t>SOLDIERS AND LEADERS -</a:t>
                      </a:r>
                      <a:r>
                        <a:rPr lang="en-US" sz="1200" b="1" baseline="0" dirty="0" smtClean="0">
                          <a:solidFill>
                            <a:srgbClr val="969696"/>
                          </a:solidFill>
                        </a:rPr>
                        <a:t> </a:t>
                      </a:r>
                      <a:r>
                        <a:rPr lang="en-US" sz="1200" b="1" dirty="0" smtClean="0">
                          <a:solidFill>
                            <a:srgbClr val="969696"/>
                          </a:solidFill>
                        </a:rPr>
                        <a:t>OUR ASYMMETRIC ADVANTAGE</a:t>
                      </a:r>
                    </a:p>
                  </a:txBody>
                  <a:tcPr marL="60960" marR="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tx1"/>
                          </a:solidFill>
                          <a:latin typeface=" Arial"/>
                          <a:cs typeface="Arial" panose="020B0604020202020204" pitchFamily="34" charset="0"/>
                        </a:rPr>
                        <a:t>Adding ATN to a Home Screen</a:t>
                      </a:r>
                      <a:endParaRPr lang="en-US" sz="2800" b="0" dirty="0" smtClean="0">
                        <a:solidFill>
                          <a:schemeClr val="tx1"/>
                        </a:solidFill>
                        <a:latin typeface=" Arial"/>
                        <a:cs typeface="Arial" panose="020B0604020202020204" pitchFamily="34" charset="0"/>
                      </a:endParaRPr>
                    </a:p>
                  </a:txBody>
                  <a:tcPr marL="60960" marR="6096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r>
            </a:tbl>
          </a:graphicData>
        </a:graphic>
      </p:graphicFrame>
      <p:grpSp>
        <p:nvGrpSpPr>
          <p:cNvPr id="12" name="Group 11"/>
          <p:cNvGrpSpPr/>
          <p:nvPr userDrawn="1"/>
        </p:nvGrpSpPr>
        <p:grpSpPr>
          <a:xfrm>
            <a:off x="1739" y="23203"/>
            <a:ext cx="607861" cy="555917"/>
            <a:chOff x="-673331" y="968844"/>
            <a:chExt cx="499920" cy="602405"/>
          </a:xfrm>
        </p:grpSpPr>
        <p:sp>
          <p:nvSpPr>
            <p:cNvPr id="13" name="Rectangle 12"/>
            <p:cNvSpPr/>
            <p:nvPr userDrawn="1"/>
          </p:nvSpPr>
          <p:spPr>
            <a:xfrm>
              <a:off x="-615141" y="1434186"/>
              <a:ext cx="383690" cy="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606177" y="1030778"/>
              <a:ext cx="365760"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descr="imagesCAIMVJYX.jpg"/>
            <p:cNvPicPr>
              <a:picLocks noChangeAspect="1"/>
            </p:cNvPicPr>
            <p:nvPr userDrawn="1"/>
          </p:nvPicPr>
          <p:blipFill>
            <a:blip r:embed="rId4" cstate="print">
              <a:clrChange>
                <a:clrFrom>
                  <a:srgbClr val="FEFFFF"/>
                </a:clrFrom>
                <a:clrTo>
                  <a:srgbClr val="FEFFFF">
                    <a:alpha val="0"/>
                  </a:srgbClr>
                </a:clrTo>
              </a:clrChange>
            </a:blip>
            <a:stretch>
              <a:fillRect/>
            </a:stretch>
          </p:blipFill>
          <p:spPr>
            <a:xfrm>
              <a:off x="-673331" y="968844"/>
              <a:ext cx="499920" cy="602405"/>
            </a:xfrm>
            <a:prstGeom prst="rect">
              <a:avLst/>
            </a:prstGeom>
          </p:spPr>
        </p:pic>
      </p:grpSp>
    </p:spTree>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usarmy.leavenworth.cac.mbx.dtmshd@mail.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atn.army.mil/"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atn.army.mil/digital-job-book/digital-job-book"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atn.army.mil/"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6025" y="762000"/>
            <a:ext cx="2286000" cy="81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 Arial"/>
            </a:endParaRPr>
          </a:p>
        </p:txBody>
      </p:sp>
      <p:sp>
        <p:nvSpPr>
          <p:cNvPr id="6" name="TextBox 5"/>
          <p:cNvSpPr txBox="1"/>
          <p:nvPr/>
        </p:nvSpPr>
        <p:spPr>
          <a:xfrm>
            <a:off x="3615485" y="6013847"/>
            <a:ext cx="5040419" cy="615553"/>
          </a:xfrm>
          <a:prstGeom prst="rect">
            <a:avLst/>
          </a:prstGeom>
          <a:noFill/>
        </p:spPr>
        <p:txBody>
          <a:bodyPr wrap="none">
            <a:spAutoFit/>
          </a:bodyPr>
          <a:lstStyle/>
          <a:p>
            <a:pPr algn="ctr">
              <a:defRPr/>
            </a:pPr>
            <a:r>
              <a:rPr lang="en-US" sz="2000" b="1" dirty="0">
                <a:effectLst>
                  <a:outerShdw blurRad="38100" dist="38100" dir="2700000" algn="tl">
                    <a:srgbClr val="000000">
                      <a:alpha val="43137"/>
                    </a:srgbClr>
                  </a:outerShdw>
                </a:effectLst>
                <a:latin typeface=" Arial"/>
                <a:cs typeface="Arial" panose="020B0604020202020204" pitchFamily="34" charset="0"/>
              </a:rPr>
              <a:t>Training Management Directorate (TMD)</a:t>
            </a:r>
          </a:p>
          <a:p>
            <a:pPr algn="ctr">
              <a:defRPr/>
            </a:pPr>
            <a:r>
              <a:rPr lang="en-US" sz="1400" dirty="0">
                <a:latin typeface=" Arial"/>
                <a:cs typeface="Arial" panose="020B0604020202020204" pitchFamily="34" charset="0"/>
              </a:rPr>
              <a:t>Fort Leavenworth, Kansas</a:t>
            </a:r>
          </a:p>
        </p:txBody>
      </p:sp>
      <p:sp>
        <p:nvSpPr>
          <p:cNvPr id="8" name="Rectangle 7"/>
          <p:cNvSpPr/>
          <p:nvPr/>
        </p:nvSpPr>
        <p:spPr>
          <a:xfrm>
            <a:off x="-5700" y="5991951"/>
            <a:ext cx="1099981" cy="307777"/>
          </a:xfrm>
          <a:prstGeom prst="rect">
            <a:avLst/>
          </a:prstGeom>
        </p:spPr>
        <p:txBody>
          <a:bodyPr wrap="none">
            <a:spAutoFit/>
          </a:bodyPr>
          <a:lstStyle/>
          <a:p>
            <a:r>
              <a:rPr lang="en-US" sz="1400" dirty="0">
                <a:latin typeface=" Arial"/>
              </a:rPr>
              <a:t>2</a:t>
            </a:r>
            <a:r>
              <a:rPr lang="en-US" sz="1400" dirty="0" smtClean="0">
                <a:latin typeface=" Arial"/>
              </a:rPr>
              <a:t> Sep 2020</a:t>
            </a:r>
            <a:endParaRPr lang="en-US" sz="1400" dirty="0">
              <a:latin typeface=" Arial"/>
            </a:endParaRPr>
          </a:p>
        </p:txBody>
      </p:sp>
      <p:sp>
        <p:nvSpPr>
          <p:cNvPr id="9" name="TextBox 8"/>
          <p:cNvSpPr txBox="1">
            <a:spLocks noChangeArrowheads="1"/>
          </p:cNvSpPr>
          <p:nvPr/>
        </p:nvSpPr>
        <p:spPr bwMode="auto">
          <a:xfrm>
            <a:off x="5862" y="3598006"/>
            <a:ext cx="11887200" cy="1323439"/>
          </a:xfrm>
          <a:prstGeom prst="rect">
            <a:avLst/>
          </a:prstGeom>
          <a:noFill/>
          <a:ln w="9525">
            <a:noFill/>
            <a:miter lim="800000"/>
            <a:headEnd/>
            <a:tailEnd/>
          </a:ln>
        </p:spPr>
        <p:txBody>
          <a:bodyPr wrap="square">
            <a:spAutoFit/>
          </a:bodyPr>
          <a:lstStyle/>
          <a:p>
            <a:pPr algn="ctr"/>
            <a:r>
              <a:rPr lang="en-US" sz="4000" b="1" dirty="0" smtClean="0">
                <a:latin typeface=" Arial"/>
                <a:cs typeface="Arial" panose="020B0604020202020204" pitchFamily="34" charset="0"/>
              </a:rPr>
              <a:t>How to Add ATN to your Personal Device Home Screen (iPhone, iPad or Android)</a:t>
            </a:r>
            <a:endParaRPr lang="en-US" sz="4000" b="1" dirty="0">
              <a:solidFill>
                <a:srgbClr val="0000FF"/>
              </a:solidFill>
              <a:latin typeface=" Aria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209" y="947463"/>
            <a:ext cx="5869941" cy="2055545"/>
          </a:xfrm>
          <a:prstGeom prst="rect">
            <a:avLst/>
          </a:prstGeom>
          <a:scene3d>
            <a:camera prst="orthographicFront"/>
            <a:lightRig rig="threePt" dir="t"/>
          </a:scene3d>
          <a:sp3d>
            <a:bevelT w="139700" h="139700" prst="divot"/>
          </a:sp3d>
        </p:spPr>
      </p:pic>
      <p:sp>
        <p:nvSpPr>
          <p:cNvPr id="10" name="TextBox 9"/>
          <p:cNvSpPr txBox="1"/>
          <p:nvPr/>
        </p:nvSpPr>
        <p:spPr>
          <a:xfrm>
            <a:off x="2343947" y="5516444"/>
            <a:ext cx="7583494" cy="369332"/>
          </a:xfrm>
          <a:prstGeom prst="rect">
            <a:avLst/>
          </a:prstGeom>
          <a:solidFill>
            <a:srgbClr val="FFFF0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dirty="0" smtClean="0">
                <a:latin typeface=" Arial"/>
                <a:cs typeface="Arial" panose="020B0604020202020204" pitchFamily="34" charset="0"/>
              </a:rPr>
              <a:t>To use this tutorial you need to know your AKO user-name and password</a:t>
            </a:r>
            <a:endParaRPr lang="en-US" dirty="0">
              <a:latin typeface=" Arial"/>
              <a:cs typeface="Arial" panose="020B0604020202020204" pitchFamily="34" charset="0"/>
            </a:endParaRPr>
          </a:p>
        </p:txBody>
      </p:sp>
    </p:spTree>
    <p:extLst>
      <p:ext uri="{BB962C8B-B14F-4D97-AF65-F5344CB8AC3E}">
        <p14:creationId xmlns:p14="http://schemas.microsoft.com/office/powerpoint/2010/main" val="41745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10</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739"/>
          <a:stretch/>
        </p:blipFill>
        <p:spPr>
          <a:xfrm>
            <a:off x="7774923" y="914400"/>
            <a:ext cx="3336324" cy="54102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739"/>
          <a:stretch/>
        </p:blipFill>
        <p:spPr>
          <a:xfrm>
            <a:off x="1143567" y="914400"/>
            <a:ext cx="3336324" cy="5410200"/>
          </a:xfrm>
          <a:prstGeom prst="rect">
            <a:avLst/>
          </a:prstGeom>
          <a:scene3d>
            <a:camera prst="orthographicFront"/>
            <a:lightRig rig="threePt" dir="t"/>
          </a:scene3d>
          <a:sp3d>
            <a:bevelT w="139700" h="139700" prst="divot"/>
          </a:sp3d>
        </p:spPr>
      </p:pic>
      <p:sp>
        <p:nvSpPr>
          <p:cNvPr id="7" name="TextBox 6"/>
          <p:cNvSpPr txBox="1"/>
          <p:nvPr/>
        </p:nvSpPr>
        <p:spPr>
          <a:xfrm>
            <a:off x="838200" y="2069068"/>
            <a:ext cx="4038600" cy="338554"/>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Advanced if you receive this pop up</a:t>
            </a:r>
            <a:endParaRPr lang="en-US" sz="1600" dirty="0">
              <a:solidFill>
                <a:prstClr val="black"/>
              </a:solidFill>
              <a:latin typeface="Arial" panose="020B0604020202020204" pitchFamily="34" charset="0"/>
              <a:cs typeface="Arial" panose="020B0604020202020204" pitchFamily="34" charset="0"/>
            </a:endParaRPr>
          </a:p>
        </p:txBody>
      </p:sp>
      <p:sp>
        <p:nvSpPr>
          <p:cNvPr id="9" name="Oval 8"/>
          <p:cNvSpPr/>
          <p:nvPr/>
        </p:nvSpPr>
        <p:spPr>
          <a:xfrm>
            <a:off x="2286000" y="5362773"/>
            <a:ext cx="1066800" cy="523382"/>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0" name="TextBox 9"/>
          <p:cNvSpPr txBox="1"/>
          <p:nvPr/>
        </p:nvSpPr>
        <p:spPr>
          <a:xfrm>
            <a:off x="7467600" y="4493519"/>
            <a:ext cx="3886818" cy="338554"/>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Proceed to atn.army.mil (unsafe)</a:t>
            </a:r>
            <a:endParaRPr lang="en-US" sz="1600" dirty="0">
              <a:solidFill>
                <a:prstClr val="black"/>
              </a:solidFill>
              <a:latin typeface="Arial" panose="020B0604020202020204" pitchFamily="34" charset="0"/>
              <a:cs typeface="Arial" panose="020B0604020202020204" pitchFamily="34" charset="0"/>
            </a:endParaRPr>
          </a:p>
        </p:txBody>
      </p:sp>
      <p:sp>
        <p:nvSpPr>
          <p:cNvPr id="12" name="Oval 11"/>
          <p:cNvSpPr/>
          <p:nvPr/>
        </p:nvSpPr>
        <p:spPr>
          <a:xfrm>
            <a:off x="7847982" y="2877721"/>
            <a:ext cx="1905618" cy="523382"/>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cxnSp>
        <p:nvCxnSpPr>
          <p:cNvPr id="13" name="Straight Arrow Connector 12"/>
          <p:cNvCxnSpPr>
            <a:stCxn id="7" idx="2"/>
            <a:endCxn id="9" idx="0"/>
          </p:cNvCxnSpPr>
          <p:nvPr/>
        </p:nvCxnSpPr>
        <p:spPr>
          <a:xfrm flipH="1">
            <a:off x="2819400" y="2407622"/>
            <a:ext cx="38100" cy="2955151"/>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0"/>
          </p:cNvCxnSpPr>
          <p:nvPr/>
        </p:nvCxnSpPr>
        <p:spPr>
          <a:xfrm flipH="1" flipV="1">
            <a:off x="8800791" y="3401103"/>
            <a:ext cx="610218" cy="1092416"/>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06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317"/>
          <a:stretch/>
        </p:blipFill>
        <p:spPr>
          <a:xfrm>
            <a:off x="914400" y="762000"/>
            <a:ext cx="3793524" cy="5578862"/>
          </a:xfrm>
          <a:prstGeom prst="rect">
            <a:avLst/>
          </a:prstGeom>
        </p:spPr>
      </p:pic>
      <p:sp>
        <p:nvSpPr>
          <p:cNvPr id="2" name="Slide Number Placeholder 1"/>
          <p:cNvSpPr>
            <a:spLocks noGrp="1"/>
          </p:cNvSpPr>
          <p:nvPr>
            <p:ph type="sldNum" sz="quarter" idx="12"/>
          </p:nvPr>
        </p:nvSpPr>
        <p:spPr/>
        <p:txBody>
          <a:bodyPr/>
          <a:lstStyle/>
          <a:p>
            <a:fld id="{48DCE56B-84BF-4359-8391-FEBD7F0E4D58}" type="slidenum">
              <a:rPr lang="en-US" smtClean="0"/>
              <a:pPr/>
              <a:t>11</a:t>
            </a:fld>
            <a:endParaRPr lang="en-US" dirty="0"/>
          </a:p>
        </p:txBody>
      </p:sp>
      <p:sp>
        <p:nvSpPr>
          <p:cNvPr id="14" name="TextBox 13"/>
          <p:cNvSpPr txBox="1"/>
          <p:nvPr/>
        </p:nvSpPr>
        <p:spPr>
          <a:xfrm>
            <a:off x="1668162" y="2209800"/>
            <a:ext cx="2286000" cy="338554"/>
          </a:xfrm>
          <a:prstGeom prst="rect">
            <a:avLst/>
          </a:prstGeom>
          <a:solidFill>
            <a:srgbClr val="FFFF0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solidFill>
                  <a:prstClr val="black"/>
                </a:solidFill>
                <a:latin typeface=" Arial"/>
              </a:rPr>
              <a:t>ATN Homepage opens</a:t>
            </a:r>
            <a:endParaRPr lang="en-US" sz="1600" dirty="0">
              <a:solidFill>
                <a:prstClr val="black"/>
              </a:solidFill>
              <a:latin typeface=" Aria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261"/>
          <a:stretch/>
        </p:blipFill>
        <p:spPr>
          <a:xfrm>
            <a:off x="7086600" y="814143"/>
            <a:ext cx="3336324" cy="5662857"/>
          </a:xfrm>
          <a:prstGeom prst="rect">
            <a:avLst/>
          </a:prstGeom>
        </p:spPr>
      </p:pic>
      <p:sp>
        <p:nvSpPr>
          <p:cNvPr id="8" name="Oval 7"/>
          <p:cNvSpPr/>
          <p:nvPr/>
        </p:nvSpPr>
        <p:spPr>
          <a:xfrm>
            <a:off x="4053310" y="814143"/>
            <a:ext cx="674370" cy="381000"/>
          </a:xfrm>
          <a:prstGeom prst="ellipse">
            <a:avLst/>
          </a:prstGeom>
          <a:noFill/>
          <a:ln w="53975">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9" name="TextBox 8"/>
          <p:cNvSpPr txBox="1"/>
          <p:nvPr/>
        </p:nvSpPr>
        <p:spPr>
          <a:xfrm>
            <a:off x="4454814" y="2425051"/>
            <a:ext cx="2479386" cy="584775"/>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the three dot menu option</a:t>
            </a:r>
            <a:endParaRPr lang="en-US" sz="1600" dirty="0">
              <a:solidFill>
                <a:prstClr val="black"/>
              </a:solidFill>
              <a:latin typeface="Arial" panose="020B0604020202020204" pitchFamily="34" charset="0"/>
              <a:cs typeface="Arial" panose="020B0604020202020204" pitchFamily="34" charset="0"/>
            </a:endParaRPr>
          </a:p>
        </p:txBody>
      </p:sp>
      <p:cxnSp>
        <p:nvCxnSpPr>
          <p:cNvPr id="10" name="Straight Arrow Connector 9"/>
          <p:cNvCxnSpPr>
            <a:endCxn id="8" idx="5"/>
          </p:cNvCxnSpPr>
          <p:nvPr/>
        </p:nvCxnSpPr>
        <p:spPr>
          <a:xfrm flipH="1" flipV="1">
            <a:off x="4628921" y="1139347"/>
            <a:ext cx="506430" cy="1299054"/>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01000" y="4630596"/>
            <a:ext cx="2140603" cy="551004"/>
          </a:xfrm>
          <a:prstGeom prst="ellipse">
            <a:avLst/>
          </a:prstGeom>
          <a:noFill/>
          <a:ln w="53975">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3" name="TextBox 12"/>
          <p:cNvSpPr txBox="1"/>
          <p:nvPr/>
        </p:nvSpPr>
        <p:spPr>
          <a:xfrm>
            <a:off x="4707924" y="5565587"/>
            <a:ext cx="2479386" cy="584775"/>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Add to Home Screen</a:t>
            </a:r>
            <a:endParaRPr lang="en-US" sz="1600" dirty="0">
              <a:solidFill>
                <a:prstClr val="black"/>
              </a:solidFill>
              <a:latin typeface="Arial" panose="020B0604020202020204" pitchFamily="34" charset="0"/>
              <a:cs typeface="Arial" panose="020B0604020202020204" pitchFamily="34" charset="0"/>
            </a:endParaRPr>
          </a:p>
        </p:txBody>
      </p:sp>
      <p:cxnSp>
        <p:nvCxnSpPr>
          <p:cNvPr id="15" name="Straight Arrow Connector 14"/>
          <p:cNvCxnSpPr>
            <a:stCxn id="13" idx="0"/>
            <a:endCxn id="12" idx="2"/>
          </p:cNvCxnSpPr>
          <p:nvPr/>
        </p:nvCxnSpPr>
        <p:spPr>
          <a:xfrm flipV="1">
            <a:off x="5947617" y="4906098"/>
            <a:ext cx="2053383" cy="659489"/>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42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12</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448"/>
          <a:stretch/>
        </p:blipFill>
        <p:spPr>
          <a:xfrm>
            <a:off x="1595898" y="791885"/>
            <a:ext cx="3336324" cy="56388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a:stretch/>
        </p:blipFill>
        <p:spPr>
          <a:xfrm>
            <a:off x="7772400" y="803608"/>
            <a:ext cx="3336324" cy="5627077"/>
          </a:xfrm>
          <a:prstGeom prst="rect">
            <a:avLst/>
          </a:prstGeom>
        </p:spPr>
      </p:pic>
      <p:sp>
        <p:nvSpPr>
          <p:cNvPr id="6" name="Oval 5"/>
          <p:cNvSpPr/>
          <p:nvPr/>
        </p:nvSpPr>
        <p:spPr>
          <a:xfrm>
            <a:off x="9906000" y="5424740"/>
            <a:ext cx="674370" cy="381000"/>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7" name="TextBox 6"/>
          <p:cNvSpPr txBox="1"/>
          <p:nvPr/>
        </p:nvSpPr>
        <p:spPr>
          <a:xfrm>
            <a:off x="7819665" y="3598660"/>
            <a:ext cx="3132438" cy="830997"/>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Touch and hold an icon or select Add to add it to the Home screen</a:t>
            </a:r>
            <a:endParaRPr lang="en-US" sz="1600" dirty="0">
              <a:solidFill>
                <a:prstClr val="black"/>
              </a:solidFill>
              <a:latin typeface="Arial" panose="020B0604020202020204" pitchFamily="34" charset="0"/>
              <a:cs typeface="Arial" panose="020B0604020202020204" pitchFamily="34" charset="0"/>
            </a:endParaRPr>
          </a:p>
        </p:txBody>
      </p:sp>
      <p:cxnSp>
        <p:nvCxnSpPr>
          <p:cNvPr id="8" name="Straight Arrow Connector 7"/>
          <p:cNvCxnSpPr>
            <a:stCxn id="7" idx="2"/>
            <a:endCxn id="6" idx="0"/>
          </p:cNvCxnSpPr>
          <p:nvPr/>
        </p:nvCxnSpPr>
        <p:spPr>
          <a:xfrm>
            <a:off x="9385884" y="4429657"/>
            <a:ext cx="857301" cy="995083"/>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20567" y="3239765"/>
            <a:ext cx="3293533" cy="838200"/>
          </a:xfrm>
          <a:prstGeom prst="ellipse">
            <a:avLst/>
          </a:prstGeom>
          <a:noFill/>
          <a:ln w="635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1" name="TextBox 10"/>
          <p:cNvSpPr txBox="1"/>
          <p:nvPr/>
        </p:nvSpPr>
        <p:spPr>
          <a:xfrm>
            <a:off x="2081097" y="4839965"/>
            <a:ext cx="2313207" cy="584775"/>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Rename the shortcut or leave the name as is</a:t>
            </a:r>
            <a:endParaRPr lang="en-US" sz="1600" dirty="0">
              <a:latin typeface="Arial" panose="020B0604020202020204" pitchFamily="34" charset="0"/>
              <a:cs typeface="Arial" panose="020B0604020202020204" pitchFamily="34" charset="0"/>
            </a:endParaRPr>
          </a:p>
        </p:txBody>
      </p:sp>
      <p:cxnSp>
        <p:nvCxnSpPr>
          <p:cNvPr id="12" name="Straight Arrow Connector 11"/>
          <p:cNvCxnSpPr>
            <a:stCxn id="11" idx="0"/>
            <a:endCxn id="10" idx="4"/>
          </p:cNvCxnSpPr>
          <p:nvPr/>
        </p:nvCxnSpPr>
        <p:spPr>
          <a:xfrm flipV="1">
            <a:off x="3237701" y="4077965"/>
            <a:ext cx="29633" cy="762000"/>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103377" y="4941852"/>
            <a:ext cx="674370" cy="381000"/>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cxnSp>
        <p:nvCxnSpPr>
          <p:cNvPr id="16" name="Straight Arrow Connector 15"/>
          <p:cNvCxnSpPr>
            <a:stCxn id="7" idx="2"/>
          </p:cNvCxnSpPr>
          <p:nvPr/>
        </p:nvCxnSpPr>
        <p:spPr>
          <a:xfrm>
            <a:off x="9385884" y="4429657"/>
            <a:ext cx="0" cy="608078"/>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0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13</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667"/>
          <a:stretch/>
        </p:blipFill>
        <p:spPr>
          <a:xfrm>
            <a:off x="4427838" y="762000"/>
            <a:ext cx="3336324" cy="5715000"/>
          </a:xfrm>
          <a:prstGeom prst="rect">
            <a:avLst/>
          </a:prstGeom>
        </p:spPr>
      </p:pic>
      <p:sp>
        <p:nvSpPr>
          <p:cNvPr id="9" name="Oval 8"/>
          <p:cNvSpPr/>
          <p:nvPr/>
        </p:nvSpPr>
        <p:spPr>
          <a:xfrm>
            <a:off x="4427838" y="990600"/>
            <a:ext cx="982362" cy="914400"/>
          </a:xfrm>
          <a:prstGeom prst="ellipse">
            <a:avLst/>
          </a:prstGeom>
          <a:noFill/>
          <a:ln w="635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cxnSp>
        <p:nvCxnSpPr>
          <p:cNvPr id="11" name="Straight Arrow Connector 10"/>
          <p:cNvCxnSpPr>
            <a:endCxn id="9" idx="4"/>
          </p:cNvCxnSpPr>
          <p:nvPr/>
        </p:nvCxnSpPr>
        <p:spPr>
          <a:xfrm flipH="1" flipV="1">
            <a:off x="4919019" y="1905000"/>
            <a:ext cx="355715" cy="685800"/>
          </a:xfrm>
          <a:prstGeom prst="straightConnector1">
            <a:avLst/>
          </a:prstGeom>
          <a:ln w="5715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05300" y="2590800"/>
            <a:ext cx="3581400" cy="584775"/>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The website shortcut has been added to your home screen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85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209" y="1344792"/>
            <a:ext cx="5869941" cy="2055545"/>
          </a:xfrm>
          <a:prstGeom prst="rect">
            <a:avLst/>
          </a:prstGeom>
        </p:spPr>
      </p:pic>
      <p:sp>
        <p:nvSpPr>
          <p:cNvPr id="7" name="Title 1"/>
          <p:cNvSpPr txBox="1">
            <a:spLocks/>
          </p:cNvSpPr>
          <p:nvPr/>
        </p:nvSpPr>
        <p:spPr>
          <a:xfrm>
            <a:off x="3200400" y="3862065"/>
            <a:ext cx="5774205" cy="481335"/>
          </a:xfrm>
          <a:prstGeom prst="rect">
            <a:avLst/>
          </a:prstGeom>
          <a:scene3d>
            <a:camera prst="orthographicFront"/>
            <a:lightRig rig="threePt" dir="t"/>
          </a:scene3d>
          <a:sp3d>
            <a:bevelT w="139700" h="139700" prst="divot"/>
          </a:sp3d>
        </p:spPr>
        <p:txBody>
          <a:bodyPr lIns="18288" tIns="18288" rIns="18288" bIns="18288" anchor="ctr" anchorCtr="0">
            <a:noAutofit/>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sz="3200" i="0" dirty="0">
                <a:effectLst/>
                <a:latin typeface="Arial" panose="020B0604020202020204" pitchFamily="34" charset="0"/>
              </a:rPr>
              <a:t>This concludes the tutorial.</a:t>
            </a:r>
          </a:p>
        </p:txBody>
      </p:sp>
      <p:sp>
        <p:nvSpPr>
          <p:cNvPr id="8" name="TextBox 7"/>
          <p:cNvSpPr txBox="1"/>
          <p:nvPr/>
        </p:nvSpPr>
        <p:spPr>
          <a:xfrm>
            <a:off x="3657600" y="4417874"/>
            <a:ext cx="4953000" cy="1754326"/>
          </a:xfrm>
          <a:prstGeom prst="rect">
            <a:avLst/>
          </a:prstGeom>
          <a:noFill/>
          <a:scene3d>
            <a:camera prst="orthographicFront"/>
            <a:lightRig rig="threePt" dir="t"/>
          </a:scene3d>
          <a:sp3d>
            <a:bevelT w="139700" h="139700" prst="divot"/>
          </a:sp3d>
        </p:spPr>
        <p:txBody>
          <a:bodyPr wrap="square" rtlCol="0">
            <a:spAutoFit/>
          </a:bodyPr>
          <a:lstStyle/>
          <a:p>
            <a:pPr lvl="1" algn="ctr"/>
            <a:r>
              <a:rPr lang="en-US" b="1" dirty="0" smtClean="0">
                <a:latin typeface=" Arial"/>
                <a:cs typeface="Arial" panose="020B0604020202020204" pitchFamily="34" charset="0"/>
              </a:rPr>
              <a:t>ATMS </a:t>
            </a:r>
            <a:r>
              <a:rPr lang="en-US" b="1" dirty="0">
                <a:latin typeface=" Arial"/>
                <a:cs typeface="Arial" panose="020B0604020202020204" pitchFamily="34" charset="0"/>
              </a:rPr>
              <a:t>Help Desk: </a:t>
            </a:r>
            <a:endParaRPr lang="en-US" b="1" dirty="0" smtClean="0">
              <a:latin typeface=" Arial"/>
              <a:cs typeface="Arial" panose="020B0604020202020204" pitchFamily="34" charset="0"/>
            </a:endParaRPr>
          </a:p>
          <a:p>
            <a:pPr lvl="1" algn="ctr"/>
            <a:r>
              <a:rPr lang="en-US" dirty="0" err="1" smtClean="0">
                <a:latin typeface=" Arial"/>
              </a:rPr>
              <a:t>Comm</a:t>
            </a:r>
            <a:r>
              <a:rPr lang="en-US" dirty="0">
                <a:latin typeface=" Arial"/>
              </a:rPr>
              <a:t>: (913</a:t>
            </a:r>
            <a:r>
              <a:rPr lang="en-US" dirty="0" smtClean="0">
                <a:latin typeface=" Arial"/>
              </a:rPr>
              <a:t>) 684-2700</a:t>
            </a:r>
            <a:endParaRPr lang="en-US" dirty="0">
              <a:latin typeface=" Arial"/>
            </a:endParaRPr>
          </a:p>
          <a:p>
            <a:pPr lvl="1" algn="ctr"/>
            <a:r>
              <a:rPr lang="en-US" dirty="0">
                <a:latin typeface=" Arial"/>
              </a:rPr>
              <a:t>DSN: 552-2700</a:t>
            </a:r>
          </a:p>
          <a:p>
            <a:pPr lvl="1" algn="ctr"/>
            <a:r>
              <a:rPr lang="en-US" dirty="0">
                <a:latin typeface=" Arial"/>
              </a:rPr>
              <a:t>Toll Free: 877-241-0347 </a:t>
            </a:r>
          </a:p>
          <a:p>
            <a:pPr algn="ctr"/>
            <a:endParaRPr lang="en-US" dirty="0" smtClean="0">
              <a:latin typeface=" Arial"/>
              <a:cs typeface="Arial" panose="020B0604020202020204" pitchFamily="34" charset="0"/>
            </a:endParaRPr>
          </a:p>
          <a:p>
            <a:pPr algn="ctr"/>
            <a:r>
              <a:rPr lang="en-US" dirty="0" smtClean="0">
                <a:latin typeface=" Arial"/>
                <a:hlinkClick r:id="rId4"/>
              </a:rPr>
              <a:t>usarmy.leavenworth.cac.mbx.dtmshd@mail.mil</a:t>
            </a:r>
            <a:endParaRPr lang="en-US" dirty="0">
              <a:latin typeface=" Arial"/>
            </a:endParaRPr>
          </a:p>
        </p:txBody>
      </p:sp>
    </p:spTree>
    <p:extLst>
      <p:ext uri="{BB962C8B-B14F-4D97-AF65-F5344CB8AC3E}">
        <p14:creationId xmlns:p14="http://schemas.microsoft.com/office/powerpoint/2010/main" val="55823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3480"/>
          <a:stretch/>
        </p:blipFill>
        <p:spPr>
          <a:xfrm>
            <a:off x="1575527" y="1371601"/>
            <a:ext cx="3610969" cy="5369718"/>
          </a:xfrm>
          <a:prstGeom prst="rect">
            <a:avLst/>
          </a:prstGeom>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48DCE56B-84BF-4359-8391-FEBD7F0E4D58}" type="slidenum">
              <a:rPr lang="en-US" smtClean="0"/>
              <a:pPr/>
              <a:t>2</a:t>
            </a:fld>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4286"/>
          <a:stretch/>
        </p:blipFill>
        <p:spPr>
          <a:xfrm>
            <a:off x="7645332" y="1371600"/>
            <a:ext cx="3336324" cy="5334000"/>
          </a:xfrm>
          <a:prstGeom prst="rect">
            <a:avLst/>
          </a:prstGeom>
          <a:scene3d>
            <a:camera prst="orthographicFront"/>
            <a:lightRig rig="threePt" dir="t"/>
          </a:scene3d>
          <a:sp3d>
            <a:bevelT w="139700" h="139700" prst="divot"/>
          </a:sp3d>
        </p:spPr>
      </p:pic>
      <p:sp>
        <p:nvSpPr>
          <p:cNvPr id="5" name="TextBox 4"/>
          <p:cNvSpPr txBox="1"/>
          <p:nvPr/>
        </p:nvSpPr>
        <p:spPr>
          <a:xfrm>
            <a:off x="8166786" y="3581400"/>
            <a:ext cx="2531076" cy="338554"/>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solidFill>
                  <a:prstClr val="black"/>
                </a:solidFill>
                <a:latin typeface=" Arial"/>
              </a:rPr>
              <a:t>HTTPS://ATN.ARMY.MIL</a:t>
            </a:r>
            <a:endParaRPr lang="en-US" sz="1600" dirty="0">
              <a:solidFill>
                <a:prstClr val="black"/>
              </a:solidFill>
              <a:latin typeface=" Arial"/>
            </a:endParaRPr>
          </a:p>
        </p:txBody>
      </p:sp>
      <p:sp>
        <p:nvSpPr>
          <p:cNvPr id="7" name="Oval 6"/>
          <p:cNvSpPr/>
          <p:nvPr/>
        </p:nvSpPr>
        <p:spPr>
          <a:xfrm>
            <a:off x="8001000" y="2057400"/>
            <a:ext cx="1866900" cy="386443"/>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753533" y="3776246"/>
            <a:ext cx="5410200" cy="584775"/>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Open your cell phone browser and enter </a:t>
            </a:r>
            <a:r>
              <a:rPr lang="en-US" sz="1600" dirty="0" smtClean="0">
                <a:latin typeface=" Arial"/>
                <a:cs typeface="Arial" panose="020B0604020202020204" pitchFamily="34" charset="0"/>
                <a:hlinkClick r:id="rId5"/>
              </a:rPr>
              <a:t>https://atn.army.mil</a:t>
            </a:r>
            <a:r>
              <a:rPr lang="en-US" sz="1600" dirty="0" smtClean="0">
                <a:latin typeface=" Arial"/>
                <a:cs typeface="Arial" panose="020B0604020202020204" pitchFamily="34" charset="0"/>
              </a:rPr>
              <a:t> in the address or search bar and enter</a:t>
            </a:r>
            <a:endParaRPr lang="en-US" sz="1600" dirty="0">
              <a:solidFill>
                <a:prstClr val="black"/>
              </a:solidFill>
              <a:latin typeface=" Arial"/>
              <a:cs typeface="Arial" panose="020B0604020202020204" pitchFamily="34" charset="0"/>
            </a:endParaRPr>
          </a:p>
        </p:txBody>
      </p:sp>
      <p:sp>
        <p:nvSpPr>
          <p:cNvPr id="9" name="TextBox 8"/>
          <p:cNvSpPr txBox="1"/>
          <p:nvPr/>
        </p:nvSpPr>
        <p:spPr>
          <a:xfrm>
            <a:off x="3048000" y="643416"/>
            <a:ext cx="6136361" cy="646331"/>
          </a:xfrm>
          <a:prstGeom prst="rect">
            <a:avLst/>
          </a:prstGeom>
          <a:solidFill>
            <a:srgbClr val="FFFF00"/>
          </a:solidFill>
          <a:ln w="0">
            <a:noFill/>
          </a:ln>
          <a:scene3d>
            <a:camera prst="orthographicFront"/>
            <a:lightRig rig="threePt" dir="t"/>
          </a:scene3d>
          <a:sp3d>
            <a:bevelT w="139700" h="139700" prst="divot"/>
          </a:sp3d>
        </p:spPr>
        <p:txBody>
          <a:bodyPr wrap="square" rtlCol="0">
            <a:spAutoFit/>
          </a:bodyPr>
          <a:lstStyle/>
          <a:p>
            <a:pPr algn="r" fontAlgn="auto">
              <a:spcBef>
                <a:spcPts val="0"/>
              </a:spcBef>
              <a:spcAft>
                <a:spcPts val="0"/>
              </a:spcAft>
            </a:pPr>
            <a:r>
              <a:rPr lang="en-US" sz="3600" dirty="0" smtClean="0">
                <a:latin typeface=" Arial"/>
                <a:cs typeface="Arial" panose="020B0604020202020204" pitchFamily="34" charset="0"/>
              </a:rPr>
              <a:t>iOS </a:t>
            </a:r>
            <a:r>
              <a:rPr lang="en-US" sz="3600" dirty="0" smtClean="0">
                <a:latin typeface=" Arial"/>
                <a:cs typeface="Arial" panose="020B0604020202020204" pitchFamily="34" charset="0"/>
              </a:rPr>
              <a:t>Devices </a:t>
            </a:r>
            <a:r>
              <a:rPr lang="en-US" sz="3600" dirty="0" smtClean="0">
                <a:latin typeface=" Arial"/>
                <a:cs typeface="Arial" panose="020B0604020202020204" pitchFamily="34" charset="0"/>
              </a:rPr>
              <a:t>(iPhone or iPad)</a:t>
            </a:r>
            <a:endParaRPr lang="en-US" sz="3600" dirty="0">
              <a:latin typeface=" Arial"/>
              <a:cs typeface="Arial" panose="020B0604020202020204" pitchFamily="34" charset="0"/>
            </a:endParaRPr>
          </a:p>
        </p:txBody>
      </p:sp>
      <p:cxnSp>
        <p:nvCxnSpPr>
          <p:cNvPr id="10" name="Straight Arrow Connector 9"/>
          <p:cNvCxnSpPr/>
          <p:nvPr/>
        </p:nvCxnSpPr>
        <p:spPr>
          <a:xfrm flipH="1" flipV="1">
            <a:off x="8951495" y="2438400"/>
            <a:ext cx="480829" cy="1105235"/>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9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55"/>
          <a:stretch/>
        </p:blipFill>
        <p:spPr>
          <a:xfrm>
            <a:off x="647700" y="1600200"/>
            <a:ext cx="4647311" cy="4267200"/>
          </a:xfrm>
          <a:prstGeom prst="rect">
            <a:avLst/>
          </a:prstGeom>
          <a:scene3d>
            <a:camera prst="orthographicFront"/>
            <a:lightRig rig="threePt" dir="t"/>
          </a:scene3d>
          <a:sp3d>
            <a:bevelT w="139700" h="139700" prst="divot"/>
          </a:sp3d>
        </p:spPr>
      </p:pic>
      <p:sp>
        <p:nvSpPr>
          <p:cNvPr id="7" name="TextBox 6"/>
          <p:cNvSpPr txBox="1"/>
          <p:nvPr/>
        </p:nvSpPr>
        <p:spPr>
          <a:xfrm>
            <a:off x="609600" y="609600"/>
            <a:ext cx="4884198" cy="830997"/>
          </a:xfrm>
          <a:prstGeom prst="rect">
            <a:avLst/>
          </a:prstGeom>
          <a:solidFill>
            <a:srgbClr val="FFFF00"/>
          </a:solidFill>
          <a:ln>
            <a:noFill/>
          </a:ln>
          <a:scene3d>
            <a:camera prst="orthographicFront"/>
            <a:lightRig rig="threePt" dir="t"/>
          </a:scene3d>
          <a:sp3d>
            <a:bevelT w="139700" h="139700" prst="divot"/>
          </a:sp3d>
        </p:spPr>
        <p:txBody>
          <a:bodyPr wrap="square" rtlCol="0">
            <a:spAutoFit/>
          </a:bodyPr>
          <a:lstStyle/>
          <a:p>
            <a:pPr algn="ctr"/>
            <a:r>
              <a:rPr lang="en-US" sz="1600" b="1" dirty="0" smtClean="0">
                <a:latin typeface="Arial" panose="020B0604020202020204" pitchFamily="34" charset="0"/>
                <a:cs typeface="Arial" panose="020B0604020202020204" pitchFamily="34" charset="0"/>
              </a:rPr>
              <a:t>When accessing </a:t>
            </a:r>
            <a:r>
              <a:rPr lang="en-US" sz="1600" b="1" dirty="0">
                <a:latin typeface="Arial" panose="020B0604020202020204" pitchFamily="34" charset="0"/>
                <a:cs typeface="Arial" panose="020B0604020202020204" pitchFamily="34" charset="0"/>
              </a:rPr>
              <a:t>ATN on </a:t>
            </a:r>
            <a:r>
              <a:rPr lang="en-US" sz="1600" b="1" dirty="0" smtClean="0">
                <a:latin typeface="Arial" panose="020B0604020202020204" pitchFamily="34" charset="0"/>
                <a:cs typeface="Arial" panose="020B0604020202020204" pitchFamily="34" charset="0"/>
              </a:rPr>
              <a:t>a </a:t>
            </a:r>
            <a:r>
              <a:rPr lang="en-US" sz="1600" b="1" dirty="0">
                <a:latin typeface="Arial" panose="020B0604020202020204" pitchFamily="34" charset="0"/>
                <a:cs typeface="Arial" panose="020B0604020202020204" pitchFamily="34" charset="0"/>
              </a:rPr>
              <a:t>personal </a:t>
            </a:r>
            <a:r>
              <a:rPr lang="en-US" sz="1600" b="1" dirty="0" smtClean="0">
                <a:latin typeface="Arial" panose="020B0604020202020204" pitchFamily="34" charset="0"/>
                <a:cs typeface="Arial" panose="020B0604020202020204" pitchFamily="34" charset="0"/>
              </a:rPr>
              <a:t>iOS device (iPhone or iPad) for the first time, you </a:t>
            </a:r>
            <a:r>
              <a:rPr lang="en-US" sz="1600" b="1" dirty="0">
                <a:latin typeface="Arial" panose="020B0604020202020204" pitchFamily="34" charset="0"/>
                <a:cs typeface="Arial" panose="020B0604020202020204" pitchFamily="34" charset="0"/>
              </a:rPr>
              <a:t>may receive the </a:t>
            </a:r>
            <a:r>
              <a:rPr lang="en-US" sz="1600" b="1" dirty="0" smtClean="0">
                <a:latin typeface="Arial" panose="020B0604020202020204" pitchFamily="34" charset="0"/>
                <a:cs typeface="Arial" panose="020B0604020202020204" pitchFamily="34" charset="0"/>
              </a:rPr>
              <a:t>below </a:t>
            </a:r>
            <a:r>
              <a:rPr lang="en-US" sz="1600" b="1" dirty="0">
                <a:latin typeface="Arial" panose="020B0604020202020204" pitchFamily="34" charset="0"/>
                <a:cs typeface="Arial" panose="020B0604020202020204" pitchFamily="34" charset="0"/>
              </a:rPr>
              <a:t>message:</a:t>
            </a:r>
          </a:p>
        </p:txBody>
      </p:sp>
      <p:sp>
        <p:nvSpPr>
          <p:cNvPr id="8" name="TextBox 7"/>
          <p:cNvSpPr txBox="1"/>
          <p:nvPr/>
        </p:nvSpPr>
        <p:spPr>
          <a:xfrm>
            <a:off x="734793" y="5290909"/>
            <a:ext cx="2313207" cy="338554"/>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Select “Show Details”</a:t>
            </a:r>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427"/>
          <a:stretch/>
        </p:blipFill>
        <p:spPr>
          <a:xfrm>
            <a:off x="6498138" y="838200"/>
            <a:ext cx="5360945" cy="4255066"/>
          </a:xfrm>
          <a:prstGeom prst="rect">
            <a:avLst/>
          </a:prstGeom>
          <a:solidFill>
            <a:srgbClr val="92D050"/>
          </a:solidFill>
          <a:scene3d>
            <a:camera prst="orthographicFront"/>
            <a:lightRig rig="threePt" dir="t"/>
          </a:scene3d>
          <a:sp3d>
            <a:bevelT w="139700" h="139700" prst="divot"/>
          </a:sp3d>
        </p:spPr>
      </p:pic>
      <p:sp>
        <p:nvSpPr>
          <p:cNvPr id="10" name="TextBox 9"/>
          <p:cNvSpPr txBox="1"/>
          <p:nvPr/>
        </p:nvSpPr>
        <p:spPr>
          <a:xfrm>
            <a:off x="6848320" y="4558304"/>
            <a:ext cx="3219760" cy="338554"/>
          </a:xfrm>
          <a:prstGeom prst="rect">
            <a:avLst/>
          </a:prstGeom>
          <a:solidFill>
            <a:srgbClr val="92D050"/>
          </a:solidFill>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Select the “visit this website” link</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6276160" y="5076247"/>
            <a:ext cx="5611040" cy="584775"/>
          </a:xfrm>
          <a:prstGeom prst="rect">
            <a:avLst/>
          </a:prstGeom>
          <a:solidFill>
            <a:srgbClr val="92D050"/>
          </a:solidFill>
          <a:scene3d>
            <a:camera prst="orthographicFront"/>
            <a:lightRig rig="threePt" dir="t"/>
          </a:scene3d>
          <a:sp3d>
            <a:bevelT w="139700" h="139700" prst="divot"/>
          </a:sp3d>
        </p:spPr>
        <p:txBody>
          <a:bodyPr wrap="square" rtlCol="0">
            <a:spAutoFit/>
          </a:bodyPr>
          <a:lstStyle/>
          <a:p>
            <a:pPr algn="ctr"/>
            <a:r>
              <a:rPr lang="en-US" sz="1600" b="1" dirty="0" smtClean="0">
                <a:latin typeface="Arial" panose="020B0604020202020204" pitchFamily="34" charset="0"/>
                <a:cs typeface="Arial" panose="020B0604020202020204" pitchFamily="34" charset="0"/>
              </a:rPr>
              <a:t>**You may have to repeat this process a second time depending on which type of operating system you use</a:t>
            </a:r>
            <a:endParaRPr lang="en-US" sz="1600" b="1" dirty="0">
              <a:latin typeface="Arial" panose="020B0604020202020204" pitchFamily="34" charset="0"/>
              <a:cs typeface="Arial" panose="020B0604020202020204" pitchFamily="34" charset="0"/>
            </a:endParaRPr>
          </a:p>
        </p:txBody>
      </p:sp>
      <p:sp>
        <p:nvSpPr>
          <p:cNvPr id="3" name="Rectangle 2"/>
          <p:cNvSpPr/>
          <p:nvPr/>
        </p:nvSpPr>
        <p:spPr>
          <a:xfrm>
            <a:off x="1604786" y="6019800"/>
            <a:ext cx="9525000" cy="707886"/>
          </a:xfrm>
          <a:prstGeom prst="rect">
            <a:avLst/>
          </a:prstGeom>
          <a:solidFill>
            <a:srgbClr val="FFFF00"/>
          </a:solidFill>
          <a:ln>
            <a:noFill/>
          </a:ln>
          <a:scene3d>
            <a:camera prst="orthographicFront"/>
            <a:lightRig rig="threePt" dir="t"/>
          </a:scene3d>
          <a:sp3d>
            <a:bevelT w="139700" h="139700" prst="divot"/>
          </a:sp3d>
        </p:spPr>
        <p:txBody>
          <a:bodyPr wrap="square">
            <a:spAutoFit/>
          </a:bodyPr>
          <a:lstStyle/>
          <a:p>
            <a:pPr algn="ctr"/>
            <a:r>
              <a:rPr lang="en-US" sz="2000" dirty="0">
                <a:latin typeface=" Arial"/>
                <a:cs typeface="Arial" panose="020B0604020202020204" pitchFamily="34" charset="0"/>
              </a:rPr>
              <a:t>In some cases your device’s browser security settings may need to be adjusted to allow pop-ups and/or fraudulent websites until you can add ATN as a </a:t>
            </a:r>
            <a:r>
              <a:rPr lang="en-US" sz="2000" dirty="0" smtClean="0">
                <a:latin typeface=" Arial"/>
                <a:cs typeface="Arial" panose="020B0604020202020204" pitchFamily="34" charset="0"/>
              </a:rPr>
              <a:t>favorite</a:t>
            </a:r>
            <a:endParaRPr lang="en-US" sz="2000" dirty="0">
              <a:latin typeface=" Arial"/>
              <a:cs typeface="Arial" panose="020B0604020202020204" pitchFamily="34" charset="0"/>
            </a:endParaRPr>
          </a:p>
        </p:txBody>
      </p:sp>
      <p:cxnSp>
        <p:nvCxnSpPr>
          <p:cNvPr id="18" name="Straight Arrow Connector 17"/>
          <p:cNvCxnSpPr/>
          <p:nvPr/>
        </p:nvCxnSpPr>
        <p:spPr>
          <a:xfrm flipV="1">
            <a:off x="8458200" y="4267200"/>
            <a:ext cx="533400" cy="272650"/>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0"/>
          </p:cNvCxnSpPr>
          <p:nvPr/>
        </p:nvCxnSpPr>
        <p:spPr>
          <a:xfrm flipV="1">
            <a:off x="1891397" y="4114800"/>
            <a:ext cx="1378581" cy="1176109"/>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36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4</a:t>
            </a:fld>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695"/>
          <a:stretch/>
        </p:blipFill>
        <p:spPr>
          <a:xfrm>
            <a:off x="228600" y="762000"/>
            <a:ext cx="5438093" cy="4419748"/>
          </a:xfrm>
          <a:prstGeom prst="rect">
            <a:avLst/>
          </a:prstGeom>
          <a:scene3d>
            <a:camera prst="orthographicFront"/>
            <a:lightRig rig="threePt" dir="t"/>
          </a:scene3d>
          <a:sp3d>
            <a:bevelT w="139700" h="139700" prst="divot"/>
          </a:sp3d>
        </p:spPr>
      </p:pic>
      <p:sp>
        <p:nvSpPr>
          <p:cNvPr id="17" name="TextBox 16"/>
          <p:cNvSpPr txBox="1"/>
          <p:nvPr/>
        </p:nvSpPr>
        <p:spPr>
          <a:xfrm>
            <a:off x="417770" y="4629186"/>
            <a:ext cx="2011575" cy="307777"/>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400" b="1" dirty="0" smtClean="0">
                <a:latin typeface=" Arial"/>
              </a:rPr>
              <a:t>Select Visit Website</a:t>
            </a:r>
            <a:endParaRPr lang="en-US" sz="1400" b="1" dirty="0">
              <a:latin typeface=" Arial"/>
            </a:endParaRPr>
          </a:p>
        </p:txBody>
      </p:sp>
      <p:sp>
        <p:nvSpPr>
          <p:cNvPr id="19" name="TextBox 18"/>
          <p:cNvSpPr txBox="1"/>
          <p:nvPr/>
        </p:nvSpPr>
        <p:spPr>
          <a:xfrm>
            <a:off x="914400" y="5231379"/>
            <a:ext cx="4038600" cy="523220"/>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400" b="1" dirty="0">
                <a:latin typeface=" Arial"/>
              </a:rPr>
              <a:t>A pop-up window appears, where you will select the </a:t>
            </a:r>
            <a:r>
              <a:rPr lang="en-US" sz="1400" b="1" dirty="0" smtClean="0">
                <a:latin typeface=" Arial"/>
              </a:rPr>
              <a:t>“Visit Website” link again</a:t>
            </a:r>
            <a:endParaRPr lang="en-US" sz="1400" b="1" dirty="0">
              <a:latin typeface=" Arial"/>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2179"/>
          <a:stretch/>
        </p:blipFill>
        <p:spPr>
          <a:xfrm>
            <a:off x="6511177" y="838200"/>
            <a:ext cx="5286617" cy="4193996"/>
          </a:xfrm>
          <a:prstGeom prst="rect">
            <a:avLst/>
          </a:prstGeom>
          <a:scene3d>
            <a:camera prst="orthographicFront"/>
            <a:lightRig rig="threePt" dir="t"/>
          </a:scene3d>
          <a:sp3d>
            <a:bevelT w="139700" h="139700" prst="divot"/>
          </a:sp3d>
        </p:spPr>
      </p:pic>
      <p:sp>
        <p:nvSpPr>
          <p:cNvPr id="20" name="TextBox 19"/>
          <p:cNvSpPr txBox="1"/>
          <p:nvPr/>
        </p:nvSpPr>
        <p:spPr>
          <a:xfrm>
            <a:off x="1894367" y="6019800"/>
            <a:ext cx="8686800" cy="738664"/>
          </a:xfrm>
          <a:prstGeom prst="rect">
            <a:avLst/>
          </a:prstGeom>
          <a:solidFill>
            <a:srgbClr val="FFFF00"/>
          </a:solidFill>
          <a:ln>
            <a:noFill/>
          </a:ln>
          <a:scene3d>
            <a:camera prst="orthographicFront"/>
            <a:lightRig rig="threePt" dir="t"/>
          </a:scene3d>
          <a:sp3d>
            <a:bevelT w="139700" h="139700" prst="divot"/>
          </a:sp3d>
        </p:spPr>
        <p:txBody>
          <a:bodyPr wrap="square" rtlCol="0">
            <a:spAutoFit/>
          </a:bodyPr>
          <a:lstStyle/>
          <a:p>
            <a:pPr algn="ctr"/>
            <a:r>
              <a:rPr lang="en-US" sz="1400" b="1" dirty="0">
                <a:latin typeface="Arial" panose="020B0604020202020204" pitchFamily="34" charset="0"/>
                <a:cs typeface="Arial" panose="020B0604020202020204" pitchFamily="34" charset="0"/>
              </a:rPr>
              <a:t>If you have questions on resetting your AKO password for ATN </a:t>
            </a:r>
            <a:r>
              <a:rPr lang="en-US" sz="1400" b="1" dirty="0" smtClean="0">
                <a:latin typeface="Arial" panose="020B0604020202020204" pitchFamily="34" charset="0"/>
                <a:cs typeface="Arial" panose="020B0604020202020204" pitchFamily="34" charset="0"/>
              </a:rPr>
              <a:t>access, </a:t>
            </a:r>
            <a:r>
              <a:rPr lang="en-US" sz="1400" b="1" dirty="0">
                <a:latin typeface="Arial" panose="020B0604020202020204" pitchFamily="34" charset="0"/>
                <a:cs typeface="Arial" panose="020B0604020202020204" pitchFamily="34" charset="0"/>
              </a:rPr>
              <a:t>please refer to the </a:t>
            </a:r>
            <a:r>
              <a:rPr lang="en-US" sz="1400" b="1" dirty="0" smtClean="0">
                <a:latin typeface="Arial" panose="020B0604020202020204" pitchFamily="34" charset="0"/>
                <a:cs typeface="Arial" panose="020B0604020202020204" pitchFamily="34" charset="0"/>
              </a:rPr>
              <a:t>tutorial </a:t>
            </a:r>
          </a:p>
          <a:p>
            <a:pPr algn="ctr"/>
            <a:r>
              <a:rPr lang="en-US" sz="1400" b="1" dirty="0" smtClean="0">
                <a:latin typeface="Arial" panose="020B0604020202020204" pitchFamily="34" charset="0"/>
                <a:cs typeface="Arial" panose="020B0604020202020204" pitchFamily="34" charset="0"/>
              </a:rPr>
              <a:t>Universal Username and Password Guide </a:t>
            </a:r>
            <a:r>
              <a:rPr lang="en-US" sz="1400" b="1" dirty="0" smtClean="0">
                <a:latin typeface="Arial" panose="020B0604020202020204" pitchFamily="34" charset="0"/>
                <a:cs typeface="Arial" panose="020B0604020202020204" pitchFamily="34" charset="0"/>
                <a:hlinkClick r:id="rId5"/>
              </a:rPr>
              <a:t>https</a:t>
            </a:r>
            <a:r>
              <a:rPr lang="en-US" sz="1400" b="1" dirty="0">
                <a:latin typeface="Arial" panose="020B0604020202020204" pitchFamily="34" charset="0"/>
                <a:cs typeface="Arial" panose="020B0604020202020204" pitchFamily="34" charset="0"/>
                <a:hlinkClick r:id="rId5"/>
              </a:rPr>
              <a:t>://</a:t>
            </a:r>
            <a:r>
              <a:rPr lang="en-US" sz="1400" b="1" dirty="0" smtClean="0">
                <a:latin typeface="Arial" panose="020B0604020202020204" pitchFamily="34" charset="0"/>
                <a:cs typeface="Arial" panose="020B0604020202020204" pitchFamily="34" charset="0"/>
                <a:hlinkClick r:id="rId5"/>
              </a:rPr>
              <a:t>atn.army.mil/digital-job-book/digital-job-book</a:t>
            </a:r>
            <a:r>
              <a:rPr lang="en-US" sz="1400" b="1" dirty="0" smtClean="0">
                <a:latin typeface="Arial" panose="020B0604020202020204" pitchFamily="34" charset="0"/>
                <a:cs typeface="Arial" panose="020B0604020202020204" pitchFamily="34" charset="0"/>
              </a:rPr>
              <a:t> or </a:t>
            </a:r>
          </a:p>
          <a:p>
            <a:pPr algn="ctr"/>
            <a:r>
              <a:rPr lang="en-US" sz="1400" b="1" dirty="0" smtClean="0">
                <a:latin typeface="Arial" panose="020B0604020202020204" pitchFamily="34" charset="0"/>
                <a:cs typeface="Arial" panose="020B0604020202020204" pitchFamily="34" charset="0"/>
              </a:rPr>
              <a:t>contact </a:t>
            </a:r>
            <a:r>
              <a:rPr lang="en-US" sz="1400" b="1" dirty="0">
                <a:latin typeface="Arial" panose="020B0604020202020204" pitchFamily="34" charset="0"/>
                <a:cs typeface="Arial" panose="020B0604020202020204" pitchFamily="34" charset="0"/>
              </a:rPr>
              <a:t>our Help Desk: (913) 684-4000 or Toll Free: (877) 241-0347 </a:t>
            </a:r>
          </a:p>
        </p:txBody>
      </p:sp>
      <p:sp>
        <p:nvSpPr>
          <p:cNvPr id="5" name="Rectangle 4"/>
          <p:cNvSpPr/>
          <p:nvPr/>
        </p:nvSpPr>
        <p:spPr>
          <a:xfrm>
            <a:off x="6511177" y="5225653"/>
            <a:ext cx="5286617" cy="523220"/>
          </a:xfrm>
          <a:prstGeom prst="rect">
            <a:avLst/>
          </a:prstGeom>
          <a:solidFill>
            <a:srgbClr val="92D050"/>
          </a:solidFill>
          <a:ln>
            <a:noFill/>
          </a:ln>
          <a:scene3d>
            <a:camera prst="orthographicFront"/>
            <a:lightRig rig="threePt" dir="t"/>
          </a:scene3d>
          <a:sp3d>
            <a:bevelT w="139700" h="139700" prst="divot"/>
          </a:sp3d>
        </p:spPr>
        <p:txBody>
          <a:bodyPr wrap="square">
            <a:spAutoFit/>
          </a:bodyPr>
          <a:lstStyle/>
          <a:p>
            <a:pPr algn="ctr"/>
            <a:r>
              <a:rPr lang="en-US" sz="1400" b="1" dirty="0">
                <a:latin typeface=" Arial"/>
              </a:rPr>
              <a:t>This will bring you to the ATN Sign-On page where you can enter your AKO Username/Password for </a:t>
            </a:r>
            <a:r>
              <a:rPr lang="en-US" sz="1400" b="1" dirty="0" smtClean="0">
                <a:latin typeface=" Arial"/>
              </a:rPr>
              <a:t>access</a:t>
            </a:r>
            <a:endParaRPr lang="en-US" sz="1400" b="1" dirty="0">
              <a:latin typeface=" Arial"/>
            </a:endParaRPr>
          </a:p>
        </p:txBody>
      </p:sp>
      <p:cxnSp>
        <p:nvCxnSpPr>
          <p:cNvPr id="11" name="Straight Arrow Connector 10"/>
          <p:cNvCxnSpPr/>
          <p:nvPr/>
        </p:nvCxnSpPr>
        <p:spPr>
          <a:xfrm flipV="1">
            <a:off x="1423557" y="3505200"/>
            <a:ext cx="1005788" cy="1123987"/>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84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5</a:t>
            </a:fld>
            <a:endParaRPr lang="en-US"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t="2731"/>
          <a:stretch/>
        </p:blipFill>
        <p:spPr>
          <a:xfrm>
            <a:off x="1112520" y="685801"/>
            <a:ext cx="3764280" cy="5597402"/>
          </a:xfrm>
          <a:prstGeom prst="rect">
            <a:avLst/>
          </a:prstGeom>
          <a:scene3d>
            <a:camera prst="orthographicFront"/>
            <a:lightRig rig="threePt" dir="t"/>
          </a:scene3d>
          <a:sp3d>
            <a:bevelT w="139700" h="139700" prst="divot"/>
          </a:sp3d>
        </p:spPr>
      </p:pic>
      <p:sp>
        <p:nvSpPr>
          <p:cNvPr id="14" name="TextBox 13"/>
          <p:cNvSpPr txBox="1"/>
          <p:nvPr/>
        </p:nvSpPr>
        <p:spPr>
          <a:xfrm>
            <a:off x="1737360" y="2514600"/>
            <a:ext cx="2286000" cy="338554"/>
          </a:xfrm>
          <a:prstGeom prst="rect">
            <a:avLst/>
          </a:prstGeom>
          <a:solidFill>
            <a:srgbClr val="FFFF0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solidFill>
                  <a:prstClr val="black"/>
                </a:solidFill>
                <a:latin typeface=" Arial"/>
              </a:rPr>
              <a:t>ATN Homepage opens</a:t>
            </a:r>
            <a:endParaRPr lang="en-US" sz="1600" dirty="0">
              <a:solidFill>
                <a:prstClr val="black"/>
              </a:solidFill>
              <a:latin typeface=" Arial"/>
            </a:endParaRPr>
          </a:p>
        </p:txBody>
      </p:sp>
      <p:sp>
        <p:nvSpPr>
          <p:cNvPr id="13" name="Oval 12"/>
          <p:cNvSpPr/>
          <p:nvPr/>
        </p:nvSpPr>
        <p:spPr>
          <a:xfrm>
            <a:off x="2689860" y="5791200"/>
            <a:ext cx="609600" cy="477892"/>
          </a:xfrm>
          <a:prstGeom prst="ellipse">
            <a:avLst/>
          </a:prstGeom>
          <a:noFill/>
          <a:ln w="635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5" name="TextBox 14"/>
          <p:cNvSpPr txBox="1"/>
          <p:nvPr/>
        </p:nvSpPr>
        <p:spPr>
          <a:xfrm>
            <a:off x="4620993" y="4040848"/>
            <a:ext cx="2313207" cy="584775"/>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Select The Share Button</a:t>
            </a:r>
            <a:endParaRPr lang="en-US" sz="1600" dirty="0">
              <a:latin typeface="Arial" panose="020B0604020202020204" pitchFamily="34" charset="0"/>
              <a:cs typeface="Arial" panose="020B0604020202020204" pitchFamily="34" charset="0"/>
            </a:endParaRPr>
          </a:p>
        </p:txBody>
      </p:sp>
      <p:cxnSp>
        <p:nvCxnSpPr>
          <p:cNvPr id="16" name="Straight Arrow Connector 15"/>
          <p:cNvCxnSpPr/>
          <p:nvPr/>
        </p:nvCxnSpPr>
        <p:spPr>
          <a:xfrm flipH="1">
            <a:off x="3299460" y="4631267"/>
            <a:ext cx="2478136" cy="1398879"/>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rotWithShape="1">
          <a:blip r:embed="rId4" cstate="print">
            <a:extLst>
              <a:ext uri="{28A0092B-C50C-407E-A947-70E740481C1C}">
                <a14:useLocalDpi xmlns:a14="http://schemas.microsoft.com/office/drawing/2010/main" val="0"/>
              </a:ext>
            </a:extLst>
          </a:blip>
          <a:srcRect t="2087"/>
          <a:stretch/>
        </p:blipFill>
        <p:spPr>
          <a:xfrm>
            <a:off x="8272666" y="685801"/>
            <a:ext cx="3378933" cy="5597402"/>
          </a:xfrm>
          <a:prstGeom prst="rect">
            <a:avLst/>
          </a:prstGeom>
          <a:scene3d>
            <a:camera prst="orthographicFront"/>
            <a:lightRig rig="threePt" dir="t"/>
          </a:scene3d>
          <a:sp3d>
            <a:bevelT w="139700" h="139700" prst="divot"/>
          </a:sp3d>
        </p:spPr>
      </p:pic>
      <p:sp>
        <p:nvSpPr>
          <p:cNvPr id="19" name="Oval 18"/>
          <p:cNvSpPr/>
          <p:nvPr/>
        </p:nvSpPr>
        <p:spPr>
          <a:xfrm>
            <a:off x="8458199" y="4800600"/>
            <a:ext cx="3193399" cy="571497"/>
          </a:xfrm>
          <a:prstGeom prst="ellipse">
            <a:avLst/>
          </a:prstGeom>
          <a:noFill/>
          <a:ln w="635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0" name="TextBox 19"/>
          <p:cNvSpPr txBox="1"/>
          <p:nvPr/>
        </p:nvSpPr>
        <p:spPr>
          <a:xfrm>
            <a:off x="6428110" y="2311776"/>
            <a:ext cx="1670116" cy="584775"/>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Select Add to Home Screen</a:t>
            </a:r>
            <a:endParaRPr lang="en-US" sz="1600" dirty="0">
              <a:latin typeface="Arial" panose="020B0604020202020204" pitchFamily="34" charset="0"/>
              <a:cs typeface="Arial" panose="020B0604020202020204" pitchFamily="34" charset="0"/>
            </a:endParaRPr>
          </a:p>
        </p:txBody>
      </p:sp>
      <p:cxnSp>
        <p:nvCxnSpPr>
          <p:cNvPr id="21" name="Straight Arrow Connector 20"/>
          <p:cNvCxnSpPr/>
          <p:nvPr/>
        </p:nvCxnSpPr>
        <p:spPr>
          <a:xfrm>
            <a:off x="7315200" y="2896551"/>
            <a:ext cx="1676400" cy="2056449"/>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10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6</a:t>
            </a:fld>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2985"/>
          <a:stretch/>
        </p:blipFill>
        <p:spPr>
          <a:xfrm>
            <a:off x="762000" y="762000"/>
            <a:ext cx="3200400" cy="5181599"/>
          </a:xfrm>
          <a:prstGeom prst="rect">
            <a:avLst/>
          </a:prstGeom>
          <a:scene3d>
            <a:camera prst="orthographicFront"/>
            <a:lightRig rig="threePt" dir="t"/>
          </a:scene3d>
          <a:sp3d>
            <a:bevelT w="139700" h="139700" prst="divot"/>
          </a:sp3d>
        </p:spPr>
      </p:pic>
      <p:sp>
        <p:nvSpPr>
          <p:cNvPr id="6" name="Oval 5"/>
          <p:cNvSpPr/>
          <p:nvPr/>
        </p:nvSpPr>
        <p:spPr>
          <a:xfrm>
            <a:off x="745066" y="1524000"/>
            <a:ext cx="3293533" cy="838200"/>
          </a:xfrm>
          <a:prstGeom prst="ellipse">
            <a:avLst/>
          </a:prstGeom>
          <a:noFill/>
          <a:ln w="635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1205596" y="3276600"/>
            <a:ext cx="2313207" cy="584775"/>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Rename the shortcut or leave the name as is</a:t>
            </a:r>
            <a:endParaRPr lang="en-US" sz="1600" dirty="0">
              <a:latin typeface="Arial" panose="020B0604020202020204" pitchFamily="34" charset="0"/>
              <a:cs typeface="Arial" panose="020B0604020202020204" pitchFamily="34" charset="0"/>
            </a:endParaRPr>
          </a:p>
        </p:txBody>
      </p:sp>
      <p:cxnSp>
        <p:nvCxnSpPr>
          <p:cNvPr id="9" name="Straight Arrow Connector 8"/>
          <p:cNvCxnSpPr>
            <a:stCxn id="8" idx="0"/>
            <a:endCxn id="6" idx="4"/>
          </p:cNvCxnSpPr>
          <p:nvPr/>
        </p:nvCxnSpPr>
        <p:spPr>
          <a:xfrm flipV="1">
            <a:off x="2362200" y="2362200"/>
            <a:ext cx="29633" cy="914400"/>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rotWithShape="1">
          <a:blip r:embed="rId4">
            <a:extLst>
              <a:ext uri="{28A0092B-C50C-407E-A947-70E740481C1C}">
                <a14:useLocalDpi xmlns:a14="http://schemas.microsoft.com/office/drawing/2010/main" val="0"/>
              </a:ext>
            </a:extLst>
          </a:blip>
          <a:srcRect t="2985"/>
          <a:stretch/>
        </p:blipFill>
        <p:spPr bwMode="auto">
          <a:xfrm>
            <a:off x="7467600" y="762000"/>
            <a:ext cx="3333750" cy="5181599"/>
          </a:xfrm>
          <a:prstGeom prst="rect">
            <a:avLst/>
          </a:prstGeom>
          <a:noFill/>
          <a:ln>
            <a:noFill/>
          </a:ln>
          <a:scene3d>
            <a:camera prst="orthographicFront"/>
            <a:lightRig rig="threePt" dir="t"/>
          </a:scene3d>
          <a:sp3d>
            <a:bevelT w="139700" h="139700" prst="divot"/>
          </a:sp3d>
        </p:spPr>
      </p:pic>
      <p:sp>
        <p:nvSpPr>
          <p:cNvPr id="15" name="Oval 14"/>
          <p:cNvSpPr/>
          <p:nvPr/>
        </p:nvSpPr>
        <p:spPr>
          <a:xfrm>
            <a:off x="8324497" y="2133600"/>
            <a:ext cx="838200" cy="838200"/>
          </a:xfrm>
          <a:prstGeom prst="ellipse">
            <a:avLst/>
          </a:prstGeom>
          <a:noFill/>
          <a:ln w="635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6" name="TextBox 15"/>
          <p:cNvSpPr txBox="1"/>
          <p:nvPr/>
        </p:nvSpPr>
        <p:spPr>
          <a:xfrm>
            <a:off x="7315200" y="3861375"/>
            <a:ext cx="3581400" cy="584775"/>
          </a:xfrm>
          <a:prstGeom prst="rect">
            <a:avLst/>
          </a:prstGeom>
          <a:solidFill>
            <a:srgbClr val="92D050"/>
          </a:solidFill>
          <a:ln>
            <a:noFill/>
          </a:ln>
          <a:scene3d>
            <a:camera prst="orthographicFront"/>
            <a:lightRig rig="threePt" dir="t"/>
          </a:scene3d>
          <a:sp3d>
            <a:bevelT w="139700" h="139700" prst="divot"/>
          </a:sp3d>
        </p:spPr>
        <p:txBody>
          <a:bodyPr wrap="square" rtlCol="0">
            <a:spAutoFit/>
          </a:bodyPr>
          <a:lstStyle/>
          <a:p>
            <a:pPr algn="ctr"/>
            <a:r>
              <a:rPr lang="en-US" sz="1600" dirty="0" smtClean="0">
                <a:latin typeface="Arial" panose="020B0604020202020204" pitchFamily="34" charset="0"/>
                <a:cs typeface="Arial" panose="020B0604020202020204" pitchFamily="34" charset="0"/>
              </a:rPr>
              <a:t>The website shortcut has been added to your home screen</a:t>
            </a:r>
            <a:endParaRPr lang="en-US" sz="1600" dirty="0">
              <a:latin typeface="Arial" panose="020B0604020202020204" pitchFamily="34" charset="0"/>
              <a:cs typeface="Arial" panose="020B0604020202020204" pitchFamily="34" charset="0"/>
            </a:endParaRPr>
          </a:p>
        </p:txBody>
      </p:sp>
      <p:cxnSp>
        <p:nvCxnSpPr>
          <p:cNvPr id="17" name="Straight Arrow Connector 16"/>
          <p:cNvCxnSpPr>
            <a:endCxn id="15" idx="4"/>
          </p:cNvCxnSpPr>
          <p:nvPr/>
        </p:nvCxnSpPr>
        <p:spPr>
          <a:xfrm flipH="1" flipV="1">
            <a:off x="8743597" y="2971800"/>
            <a:ext cx="19403" cy="889575"/>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60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7</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57"/>
          <a:stretch/>
        </p:blipFill>
        <p:spPr>
          <a:xfrm>
            <a:off x="1981200" y="1371600"/>
            <a:ext cx="4018932" cy="53340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857"/>
          <a:stretch/>
        </p:blipFill>
        <p:spPr>
          <a:xfrm>
            <a:off x="7467600" y="1371600"/>
            <a:ext cx="3336324" cy="5334000"/>
          </a:xfrm>
          <a:prstGeom prst="rect">
            <a:avLst/>
          </a:prstGeom>
          <a:scene3d>
            <a:camera prst="orthographicFront"/>
            <a:lightRig rig="threePt" dir="t"/>
          </a:scene3d>
          <a:sp3d>
            <a:bevelT w="139700" h="139700" prst="divot"/>
          </a:sp3d>
        </p:spPr>
      </p:pic>
      <p:sp>
        <p:nvSpPr>
          <p:cNvPr id="5" name="TextBox 4"/>
          <p:cNvSpPr txBox="1"/>
          <p:nvPr/>
        </p:nvSpPr>
        <p:spPr>
          <a:xfrm>
            <a:off x="7921710" y="3726180"/>
            <a:ext cx="2531076" cy="338554"/>
          </a:xfrm>
          <a:prstGeom prst="rect">
            <a:avLst/>
          </a:prstGeom>
          <a:solidFill>
            <a:srgbClr val="FFFF00"/>
          </a:solidFill>
          <a:ln w="28575">
            <a:noFill/>
          </a:ln>
          <a:scene3d>
            <a:camera prst="orthographicFront"/>
            <a:lightRig rig="threePt" dir="t"/>
          </a:scene3d>
          <a:sp3d>
            <a:bevelT w="139700" h="139700" prst="divot"/>
          </a:sp3d>
        </p:spPr>
        <p:txBody>
          <a:bodyPr wrap="square" rtlCol="0">
            <a:spAutoFit/>
          </a:bodyPr>
          <a:lstStyle/>
          <a:p>
            <a:pPr fontAlgn="auto">
              <a:spcBef>
                <a:spcPts val="0"/>
              </a:spcBef>
              <a:spcAft>
                <a:spcPts val="0"/>
              </a:spcAft>
            </a:pPr>
            <a:r>
              <a:rPr lang="en-US" sz="1600" dirty="0" smtClean="0">
                <a:solidFill>
                  <a:prstClr val="black"/>
                </a:solidFill>
                <a:latin typeface=" Arial"/>
              </a:rPr>
              <a:t>HTTPS://ATN.ARMY.MIL</a:t>
            </a:r>
            <a:endParaRPr lang="en-US" sz="1600" dirty="0">
              <a:solidFill>
                <a:prstClr val="black"/>
              </a:solidFill>
              <a:latin typeface=" Arial"/>
            </a:endParaRPr>
          </a:p>
        </p:txBody>
      </p:sp>
      <p:sp>
        <p:nvSpPr>
          <p:cNvPr id="7" name="Oval 6"/>
          <p:cNvSpPr/>
          <p:nvPr/>
        </p:nvSpPr>
        <p:spPr>
          <a:xfrm>
            <a:off x="7755924" y="2133600"/>
            <a:ext cx="1866900" cy="386443"/>
          </a:xfrm>
          <a:prstGeom prst="ellipse">
            <a:avLst/>
          </a:prstGeom>
          <a:no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990600" y="5649686"/>
            <a:ext cx="5474970" cy="584775"/>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Open up your cell phone browser and enter </a:t>
            </a:r>
            <a:r>
              <a:rPr lang="en-US" sz="1600" dirty="0" smtClean="0">
                <a:latin typeface=" Arial"/>
                <a:cs typeface="Arial" panose="020B0604020202020204" pitchFamily="34" charset="0"/>
                <a:hlinkClick r:id="rId5"/>
              </a:rPr>
              <a:t>https://atn.army.mil</a:t>
            </a:r>
            <a:r>
              <a:rPr lang="en-US" sz="1600" dirty="0" smtClean="0">
                <a:latin typeface=" Arial"/>
                <a:cs typeface="Arial" panose="020B0604020202020204" pitchFamily="34" charset="0"/>
              </a:rPr>
              <a:t> in the address or search bar and enter</a:t>
            </a:r>
            <a:endParaRPr lang="en-US" sz="1600" dirty="0">
              <a:solidFill>
                <a:prstClr val="black"/>
              </a:solidFill>
              <a:latin typeface=" Arial"/>
              <a:cs typeface="Arial" panose="020B0604020202020204" pitchFamily="34" charset="0"/>
            </a:endParaRPr>
          </a:p>
        </p:txBody>
      </p:sp>
      <p:sp>
        <p:nvSpPr>
          <p:cNvPr id="9" name="TextBox 8"/>
          <p:cNvSpPr txBox="1"/>
          <p:nvPr/>
        </p:nvSpPr>
        <p:spPr>
          <a:xfrm>
            <a:off x="3505200" y="609600"/>
            <a:ext cx="4893276" cy="646331"/>
          </a:xfrm>
          <a:prstGeom prst="rect">
            <a:avLst/>
          </a:prstGeom>
          <a:solidFill>
            <a:srgbClr val="FFFF0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3600" dirty="0" smtClean="0">
                <a:latin typeface=" Arial"/>
                <a:cs typeface="Arial" panose="020B0604020202020204" pitchFamily="34" charset="0"/>
              </a:rPr>
              <a:t>Android Devices </a:t>
            </a:r>
            <a:endParaRPr lang="en-US" sz="3600" dirty="0">
              <a:latin typeface=" Arial"/>
              <a:cs typeface="Arial" panose="020B0604020202020204" pitchFamily="34" charset="0"/>
            </a:endParaRPr>
          </a:p>
        </p:txBody>
      </p:sp>
      <p:cxnSp>
        <p:nvCxnSpPr>
          <p:cNvPr id="10" name="Straight Arrow Connector 9"/>
          <p:cNvCxnSpPr>
            <a:stCxn id="5" idx="0"/>
            <a:endCxn id="7" idx="4"/>
          </p:cNvCxnSpPr>
          <p:nvPr/>
        </p:nvCxnSpPr>
        <p:spPr>
          <a:xfrm flipH="1" flipV="1">
            <a:off x="8689374" y="2520043"/>
            <a:ext cx="497874" cy="1206137"/>
          </a:xfrm>
          <a:prstGeom prst="straightConnector1">
            <a:avLst/>
          </a:prstGeom>
          <a:ln w="50800">
            <a:solidFill>
              <a:srgbClr val="FFFF0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41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8</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739"/>
          <a:stretch/>
        </p:blipFill>
        <p:spPr>
          <a:xfrm>
            <a:off x="7391400" y="762000"/>
            <a:ext cx="3336324" cy="54864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4110"/>
          <a:stretch/>
        </p:blipFill>
        <p:spPr>
          <a:xfrm>
            <a:off x="1902426" y="762000"/>
            <a:ext cx="3336324" cy="5486400"/>
          </a:xfrm>
          <a:prstGeom prst="rect">
            <a:avLst/>
          </a:prstGeom>
          <a:scene3d>
            <a:camera prst="orthographicFront"/>
            <a:lightRig rig="threePt" dir="t"/>
          </a:scene3d>
          <a:sp3d>
            <a:bevelT w="139700" h="139700" prst="divot"/>
          </a:sp3d>
        </p:spPr>
      </p:pic>
      <p:sp>
        <p:nvSpPr>
          <p:cNvPr id="5" name="TextBox 4"/>
          <p:cNvSpPr txBox="1"/>
          <p:nvPr/>
        </p:nvSpPr>
        <p:spPr>
          <a:xfrm>
            <a:off x="2266950" y="3124200"/>
            <a:ext cx="2533650" cy="338554"/>
          </a:xfrm>
          <a:prstGeom prst="rect">
            <a:avLst/>
          </a:prstGeom>
          <a:solidFill>
            <a:srgbClr val="FFFF0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solidFill>
                  <a:prstClr val="black"/>
                </a:solidFill>
                <a:latin typeface=" Arial"/>
              </a:rPr>
              <a:t>HTTPS://ATN.ARMY.MIL</a:t>
            </a:r>
            <a:endParaRPr lang="en-US" sz="1600" dirty="0">
              <a:solidFill>
                <a:prstClr val="black"/>
              </a:solidFill>
              <a:latin typeface=" Arial"/>
            </a:endParaRPr>
          </a:p>
        </p:txBody>
      </p:sp>
      <p:sp>
        <p:nvSpPr>
          <p:cNvPr id="7" name="Oval 6"/>
          <p:cNvSpPr/>
          <p:nvPr/>
        </p:nvSpPr>
        <p:spPr>
          <a:xfrm>
            <a:off x="2209800" y="1143000"/>
            <a:ext cx="1866900" cy="304800"/>
          </a:xfrm>
          <a:prstGeom prst="ellipse">
            <a:avLst/>
          </a:prstGeom>
          <a:no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7391401" y="3436620"/>
            <a:ext cx="3352799" cy="584775"/>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Select the search function and the </a:t>
            </a:r>
          </a:p>
          <a:p>
            <a:pPr algn="ctr" fontAlgn="auto">
              <a:spcBef>
                <a:spcPts val="0"/>
              </a:spcBef>
              <a:spcAft>
                <a:spcPts val="0"/>
              </a:spcAft>
            </a:pPr>
            <a:r>
              <a:rPr lang="en-US" sz="1600" dirty="0" smtClean="0">
                <a:latin typeface=" Arial"/>
                <a:cs typeface="Arial" panose="020B0604020202020204" pitchFamily="34" charset="0"/>
              </a:rPr>
              <a:t>Army Training Network URL</a:t>
            </a:r>
            <a:endParaRPr lang="en-US" sz="1600" dirty="0">
              <a:solidFill>
                <a:prstClr val="black"/>
              </a:solidFill>
              <a:latin typeface=" Arial"/>
              <a:cs typeface="Arial" panose="020B0604020202020204" pitchFamily="34" charset="0"/>
            </a:endParaRPr>
          </a:p>
        </p:txBody>
      </p:sp>
      <p:cxnSp>
        <p:nvCxnSpPr>
          <p:cNvPr id="11" name="Straight Arrow Connector 10"/>
          <p:cNvCxnSpPr/>
          <p:nvPr/>
        </p:nvCxnSpPr>
        <p:spPr>
          <a:xfrm flipV="1">
            <a:off x="7404587" y="1981200"/>
            <a:ext cx="901213" cy="1481555"/>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058400" y="2044334"/>
            <a:ext cx="304800" cy="1418421"/>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p:cNvCxnSpPr>
          <p:nvPr/>
        </p:nvCxnSpPr>
        <p:spPr>
          <a:xfrm flipH="1" flipV="1">
            <a:off x="3200400" y="1447800"/>
            <a:ext cx="333375" cy="1676400"/>
          </a:xfrm>
          <a:prstGeom prst="straightConnector1">
            <a:avLst/>
          </a:prstGeom>
          <a:ln w="50800">
            <a:solidFill>
              <a:srgbClr val="FFFF0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939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9</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86"/>
          <a:stretch/>
        </p:blipFill>
        <p:spPr>
          <a:xfrm>
            <a:off x="7772400" y="881025"/>
            <a:ext cx="3336324" cy="5486398"/>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594"/>
          <a:stretch/>
        </p:blipFill>
        <p:spPr>
          <a:xfrm>
            <a:off x="1871277" y="881024"/>
            <a:ext cx="3336324" cy="5474970"/>
          </a:xfrm>
          <a:prstGeom prst="rect">
            <a:avLst/>
          </a:prstGeom>
          <a:scene3d>
            <a:camera prst="orthographicFront"/>
            <a:lightRig rig="threePt" dir="t"/>
          </a:scene3d>
          <a:sp3d>
            <a:bevelT w="139700" h="139700" prst="divot"/>
          </a:sp3d>
        </p:spPr>
      </p:pic>
      <p:sp>
        <p:nvSpPr>
          <p:cNvPr id="10" name="Oval 9"/>
          <p:cNvSpPr/>
          <p:nvPr/>
        </p:nvSpPr>
        <p:spPr>
          <a:xfrm>
            <a:off x="7543800" y="1905000"/>
            <a:ext cx="1372218" cy="762000"/>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1" name="TextBox 10"/>
          <p:cNvSpPr txBox="1"/>
          <p:nvPr/>
        </p:nvSpPr>
        <p:spPr>
          <a:xfrm>
            <a:off x="4598670" y="1490246"/>
            <a:ext cx="3554730" cy="338554"/>
          </a:xfrm>
          <a:prstGeom prst="rect">
            <a:avLst/>
          </a:prstGeom>
          <a:solidFill>
            <a:srgbClr val="92D050"/>
          </a:solidFill>
          <a:ln w="28575">
            <a:solidFill>
              <a:srgbClr val="92D050"/>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Enter your Username and Password</a:t>
            </a:r>
            <a:endParaRPr lang="en-US" sz="1600" dirty="0">
              <a:solidFill>
                <a:prstClr val="black"/>
              </a:solidFill>
              <a:latin typeface="Arial" panose="020B0604020202020204" pitchFamily="34" charset="0"/>
              <a:cs typeface="Arial" panose="020B0604020202020204" pitchFamily="34" charset="0"/>
            </a:endParaRPr>
          </a:p>
        </p:txBody>
      </p:sp>
      <p:sp>
        <p:nvSpPr>
          <p:cNvPr id="13" name="Oval 12"/>
          <p:cNvSpPr/>
          <p:nvPr/>
        </p:nvSpPr>
        <p:spPr>
          <a:xfrm>
            <a:off x="8610600" y="2819400"/>
            <a:ext cx="674370" cy="381000"/>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4" name="TextBox 13"/>
          <p:cNvSpPr txBox="1"/>
          <p:nvPr/>
        </p:nvSpPr>
        <p:spPr>
          <a:xfrm>
            <a:off x="6678930" y="4077965"/>
            <a:ext cx="1322070" cy="338554"/>
          </a:xfrm>
          <a:prstGeom prst="rect">
            <a:avLst/>
          </a:prstGeom>
          <a:solidFill>
            <a:srgbClr val="92D050"/>
          </a:solidFill>
          <a:ln w="28575">
            <a:no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Login</a:t>
            </a:r>
            <a:endParaRPr lang="en-US" sz="1600" dirty="0">
              <a:solidFill>
                <a:prstClr val="black"/>
              </a:solidFill>
              <a:latin typeface="Arial" panose="020B0604020202020204" pitchFamily="34" charset="0"/>
              <a:cs typeface="Arial" panose="020B0604020202020204" pitchFamily="34" charset="0"/>
            </a:endParaRPr>
          </a:p>
        </p:txBody>
      </p:sp>
      <p:sp>
        <p:nvSpPr>
          <p:cNvPr id="18" name="Oval 17"/>
          <p:cNvSpPr/>
          <p:nvPr/>
        </p:nvSpPr>
        <p:spPr>
          <a:xfrm>
            <a:off x="3048000" y="1981200"/>
            <a:ext cx="647700" cy="523382"/>
          </a:xfrm>
          <a:prstGeom prst="ellipse">
            <a:avLst/>
          </a:prstGeom>
          <a:noFill/>
          <a:ln w="38100">
            <a:solidFill>
              <a:srgbClr val="92D05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cxnSp>
        <p:nvCxnSpPr>
          <p:cNvPr id="15" name="Straight Arrow Connector 14"/>
          <p:cNvCxnSpPr/>
          <p:nvPr/>
        </p:nvCxnSpPr>
        <p:spPr>
          <a:xfrm flipH="1">
            <a:off x="3695700" y="1828800"/>
            <a:ext cx="1740501" cy="523169"/>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7174849" y="1676400"/>
            <a:ext cx="569908" cy="340192"/>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3" idx="3"/>
          </p:cNvCxnSpPr>
          <p:nvPr/>
        </p:nvCxnSpPr>
        <p:spPr>
          <a:xfrm flipV="1">
            <a:off x="7973357" y="3144604"/>
            <a:ext cx="736002" cy="933362"/>
          </a:xfrm>
          <a:prstGeom prst="straightConnector1">
            <a:avLst/>
          </a:prstGeom>
          <a:ln w="50800">
            <a:solidFill>
              <a:srgbClr val="92D050"/>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38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37106</TotalTime>
  <Words>801</Words>
  <Application>Microsoft Office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 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William.Brosnan</dc:creator>
  <cp:lastModifiedBy>DoD Admin</cp:lastModifiedBy>
  <cp:revision>1463</cp:revision>
  <cp:lastPrinted>2019-10-10T15:44:16Z</cp:lastPrinted>
  <dcterms:created xsi:type="dcterms:W3CDTF">2013-01-14T21:43:23Z</dcterms:created>
  <dcterms:modified xsi:type="dcterms:W3CDTF">2020-09-10T18:40:20Z</dcterms:modified>
</cp:coreProperties>
</file>