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058400" cy="7772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336" y="-120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atn.army.mil/" TargetMode="External"/><Relationship Id="rId13" Type="http://schemas.openxmlformats.org/officeDocument/2006/relationships/hyperlink" Target="http://www.fvap.gov/index.html" TargetMode="External"/><Relationship Id="rId18" Type="http://schemas.openxmlformats.org/officeDocument/2006/relationships/hyperlink" Target="http://myarmybenefits.us.army.mil/" TargetMode="External"/><Relationship Id="rId26" Type="http://schemas.openxmlformats.org/officeDocument/2006/relationships/image" Target="../media/image3.gif"/><Relationship Id="rId3" Type="http://schemas.openxmlformats.org/officeDocument/2006/relationships/hyperlink" Target="http://usacac.army.mil/cac2/CAL/" TargetMode="External"/><Relationship Id="rId21" Type="http://schemas.openxmlformats.org/officeDocument/2006/relationships/hyperlink" Target="https://www.hrc.army.mil/TAGD/Promotions%20Branch%20Home%20Page" TargetMode="External"/><Relationship Id="rId7" Type="http://schemas.openxmlformats.org/officeDocument/2006/relationships/hyperlink" Target="https://atc.us.army.mil/" TargetMode="External"/><Relationship Id="rId12" Type="http://schemas.openxmlformats.org/officeDocument/2006/relationships/hyperlink" Target="http://www.libraries.army.mil/" TargetMode="External"/><Relationship Id="rId17" Type="http://schemas.openxmlformats.org/officeDocument/2006/relationships/hyperlink" Target="https://lwn.army.mil/" TargetMode="External"/><Relationship Id="rId25" Type="http://schemas.openxmlformats.org/officeDocument/2006/relationships/image" Target="../media/image2.png"/><Relationship Id="rId2" Type="http://schemas.openxmlformats.org/officeDocument/2006/relationships/image" Target="../media/image1.gif"/><Relationship Id="rId16" Type="http://schemas.openxmlformats.org/officeDocument/2006/relationships/hyperlink" Target="https://iperms.hrc.army.mil/rms/login-paa" TargetMode="External"/><Relationship Id="rId20" Type="http://schemas.openxmlformats.org/officeDocument/2006/relationships/hyperlink" Target="https://knoxhrc16.hrc.army.mil/SSORB/" TargetMode="External"/><Relationship Id="rId29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ms.army.mil/Saba/Web/Main" TargetMode="External"/><Relationship Id="rId11" Type="http://schemas.openxmlformats.org/officeDocument/2006/relationships/hyperlink" Target="https://knoxhrc16.hrc.army.mil/dapmis" TargetMode="External"/><Relationship Id="rId24" Type="http://schemas.openxmlformats.org/officeDocument/2006/relationships/hyperlink" Target="http://usacac.army.mil/CAC2/index.asp" TargetMode="External"/><Relationship Id="rId5" Type="http://schemas.openxmlformats.org/officeDocument/2006/relationships/hyperlink" Target="http://www.us.army.mil/" TargetMode="External"/><Relationship Id="rId15" Type="http://schemas.openxmlformats.org/officeDocument/2006/relationships/hyperlink" Target="http://www.hrc.army.mil/" TargetMode="External"/><Relationship Id="rId23" Type="http://schemas.openxmlformats.org/officeDocument/2006/relationships/hyperlink" Target="https://safety.army.mil/Default.aspx" TargetMode="External"/><Relationship Id="rId28" Type="http://schemas.openxmlformats.org/officeDocument/2006/relationships/image" Target="../media/image5.jpeg"/><Relationship Id="rId10" Type="http://schemas.openxmlformats.org/officeDocument/2006/relationships/hyperlink" Target="http://www.apd.army.mil/pdffiles/p600_3.pdf" TargetMode="External"/><Relationship Id="rId19" Type="http://schemas.openxmlformats.org/officeDocument/2006/relationships/hyperlink" Target="https://mypay.dfas.mil/mypay.aspx" TargetMode="External"/><Relationship Id="rId31" Type="http://schemas.openxmlformats.org/officeDocument/2006/relationships/image" Target="../media/image8.png"/><Relationship Id="rId4" Type="http://schemas.openxmlformats.org/officeDocument/2006/relationships/hyperlink" Target="http://www.army.mil/" TargetMode="External"/><Relationship Id="rId9" Type="http://schemas.openxmlformats.org/officeDocument/2006/relationships/hyperlink" Target="http://usacac.army.mil/cac2/CAL" TargetMode="External"/><Relationship Id="rId14" Type="http://schemas.openxmlformats.org/officeDocument/2006/relationships/hyperlink" Target="http://www.army.mil/article/72086" TargetMode="External"/><Relationship Id="rId22" Type="http://schemas.openxmlformats.org/officeDocument/2006/relationships/hyperlink" Target="https://www.tsp.gov/index.shtml" TargetMode="External"/><Relationship Id="rId27" Type="http://schemas.openxmlformats.org/officeDocument/2006/relationships/image" Target="../media/image4.jpeg"/><Relationship Id="rId30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msaf.army.mil/My360/Default.aspx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7001452" y="241002"/>
            <a:ext cx="2738041" cy="7294880"/>
          </a:xfrm>
          <a:prstGeom prst="rect">
            <a:avLst/>
          </a:prstGeom>
          <a:solidFill>
            <a:schemeClr val="tx1"/>
          </a:solidFill>
        </p:spPr>
        <p:txBody>
          <a:bodyPr wrap="none" lIns="101882" tIns="50941" rIns="101882" bIns="50941" fromWordArt="1">
            <a:prstTxWarp prst="textPlain">
              <a:avLst>
                <a:gd name="adj" fmla="val 51553"/>
              </a:avLst>
            </a:prstTxWarp>
          </a:bodyPr>
          <a:lstStyle/>
          <a:p>
            <a:pPr algn="ctr" rtl="0"/>
            <a:endParaRPr lang="en-US" sz="3600" b="1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rtl="0"/>
            <a:endParaRPr lang="en-US" sz="4000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rtl="0"/>
            <a:endParaRPr lang="en-US" sz="4000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rtl="0"/>
            <a:endParaRPr lang="en-US" sz="4000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rtl="0"/>
            <a:endParaRPr lang="en-US" sz="4000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rtl="0"/>
            <a:endParaRPr lang="en-US" sz="4000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rtl="0"/>
            <a:endParaRPr lang="en-US" sz="4000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ctr" rtl="0"/>
            <a:endParaRPr lang="en-US" sz="40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enter for Army Leadershi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0527" y="1219200"/>
            <a:ext cx="2341417" cy="2709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976916" y="3933014"/>
            <a:ext cx="2766060" cy="3534586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sz="1200" u="sng" dirty="0" smtClean="0">
                <a:solidFill>
                  <a:srgbClr val="FF0000"/>
                </a:solidFill>
                <a:hlinkClick r:id="rId3"/>
              </a:rPr>
              <a:t>http://usacac.army.mil/cac2/CAL/</a:t>
            </a:r>
            <a:endParaRPr lang="en-US" sz="1200" dirty="0" smtClean="0">
              <a:solidFill>
                <a:srgbClr val="FF0000"/>
              </a:solidFill>
            </a:endParaRPr>
          </a:p>
          <a:p>
            <a:r>
              <a:rPr lang="en-US" sz="1200" b="1" dirty="0" smtClean="0">
                <a:solidFill>
                  <a:srgbClr val="FF0000"/>
                </a:solidFill>
              </a:rPr>
              <a:t>  </a:t>
            </a:r>
          </a:p>
          <a:p>
            <a:endParaRPr lang="en-US" sz="800" dirty="0" smtClean="0">
              <a:solidFill>
                <a:srgbClr val="FF0000"/>
              </a:solidFill>
            </a:endParaRPr>
          </a:p>
          <a:p>
            <a:r>
              <a:rPr lang="en-US" sz="1200" b="1" u="sng" dirty="0" smtClean="0">
                <a:solidFill>
                  <a:schemeClr val="bg1"/>
                </a:solidFill>
              </a:rPr>
              <a:t>MISSION</a:t>
            </a:r>
            <a:r>
              <a:rPr lang="en-US" sz="1200" dirty="0" smtClean="0">
                <a:solidFill>
                  <a:schemeClr val="bg1"/>
                </a:solidFill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 Conducts leadership and leader development research, studies, analysis, assessment and evaluation</a:t>
            </a:r>
          </a:p>
          <a:p>
            <a:endParaRPr lang="en-US" sz="12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 Provides the Army Leadership and leader development doctrine, products and services</a:t>
            </a:r>
          </a:p>
          <a:p>
            <a:endParaRPr lang="en-US" sz="12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 Develops and maintains the Army Leader Development Strategy and annexes (as required)</a:t>
            </a:r>
          </a:p>
          <a:p>
            <a:endParaRPr lang="en-US" sz="12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 Manages the Army Leader Development Program</a:t>
            </a:r>
          </a:p>
          <a:p>
            <a:endParaRPr lang="en-US" sz="1100" dirty="0" smtClean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9000" y="685800"/>
            <a:ext cx="3200400" cy="6842759"/>
          </a:xfrm>
          <a:prstGeom prst="rect">
            <a:avLst/>
          </a:prstGeom>
          <a:solidFill>
            <a:schemeClr val="tx1"/>
          </a:solidFill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900" b="1" dirty="0" smtClean="0">
                <a:solidFill>
                  <a:srgbClr val="FF0000"/>
                </a:solidFill>
              </a:rPr>
              <a:t>Army Homepage:  </a:t>
            </a:r>
            <a:r>
              <a:rPr lang="en-US" sz="900" u="sng" dirty="0" smtClean="0">
                <a:solidFill>
                  <a:srgbClr val="FF0000"/>
                </a:solidFill>
                <a:hlinkClick r:id="rId4"/>
              </a:rPr>
              <a:t>http://www.army.mil/</a:t>
            </a:r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sz="900" b="1" dirty="0" smtClean="0">
                <a:solidFill>
                  <a:srgbClr val="FF0000"/>
                </a:solidFill>
              </a:rPr>
              <a:t>Army Knowledge Online (</a:t>
            </a:r>
            <a:r>
              <a:rPr lang="en-US" sz="900" b="1" dirty="0" err="1" smtClean="0">
                <a:solidFill>
                  <a:srgbClr val="FF0000"/>
                </a:solidFill>
              </a:rPr>
              <a:t>AKO</a:t>
            </a:r>
            <a:r>
              <a:rPr lang="en-US" sz="900" b="1" dirty="0" smtClean="0">
                <a:solidFill>
                  <a:srgbClr val="FF0000"/>
                </a:solidFill>
              </a:rPr>
              <a:t>):</a:t>
            </a:r>
            <a:r>
              <a:rPr lang="en-US" sz="900" dirty="0" smtClean="0">
                <a:solidFill>
                  <a:srgbClr val="FF0000"/>
                </a:solidFill>
              </a:rPr>
              <a:t> </a:t>
            </a:r>
            <a:r>
              <a:rPr lang="en-US" sz="900" u="sng" dirty="0" smtClean="0">
                <a:solidFill>
                  <a:srgbClr val="FF0000"/>
                </a:solidFill>
                <a:hlinkClick r:id="rId5"/>
              </a:rPr>
              <a:t>www.us.army.mil</a:t>
            </a:r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sz="900" b="1" dirty="0" smtClean="0">
                <a:solidFill>
                  <a:srgbClr val="FF0000"/>
                </a:solidFill>
              </a:rPr>
              <a:t>Army Learning Management System (ALMS)</a:t>
            </a:r>
            <a:r>
              <a:rPr lang="en-US" sz="900" dirty="0" smtClean="0">
                <a:solidFill>
                  <a:srgbClr val="FF0000"/>
                </a:solidFill>
              </a:rPr>
              <a:t>: </a:t>
            </a:r>
          </a:p>
          <a:p>
            <a:r>
              <a:rPr lang="en-US" sz="900" dirty="0" smtClean="0">
                <a:solidFill>
                  <a:srgbClr val="FF0000"/>
                </a:solidFill>
              </a:rPr>
              <a:t>     </a:t>
            </a:r>
            <a:r>
              <a:rPr lang="en-US" sz="900" u="sng" dirty="0" smtClean="0">
                <a:solidFill>
                  <a:srgbClr val="FF0000"/>
                </a:solidFill>
                <a:hlinkClick r:id="rId6"/>
              </a:rPr>
              <a:t>https://www.lms.army.mil/Saba/Web/Main</a:t>
            </a:r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sz="900" b="1" dirty="0" smtClean="0">
                <a:solidFill>
                  <a:srgbClr val="FF0000"/>
                </a:solidFill>
              </a:rPr>
              <a:t>Army Training and Certification Tracking System (ATCTS):</a:t>
            </a:r>
            <a:r>
              <a:rPr lang="en-US" sz="900" dirty="0" smtClean="0">
                <a:solidFill>
                  <a:srgbClr val="FF0000"/>
                </a:solidFill>
              </a:rPr>
              <a:t>  </a:t>
            </a:r>
          </a:p>
          <a:p>
            <a:r>
              <a:rPr lang="en-US" sz="900" dirty="0" smtClean="0">
                <a:solidFill>
                  <a:srgbClr val="FF0000"/>
                </a:solidFill>
              </a:rPr>
              <a:t>     </a:t>
            </a:r>
            <a:r>
              <a:rPr lang="en-US" sz="900" u="sng" dirty="0" smtClean="0">
                <a:solidFill>
                  <a:srgbClr val="FF0000"/>
                </a:solidFill>
                <a:hlinkClick r:id="rId7"/>
              </a:rPr>
              <a:t>https://atc.us.army.mil</a:t>
            </a:r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sz="900" b="1" dirty="0" smtClean="0">
                <a:solidFill>
                  <a:srgbClr val="FF0000"/>
                </a:solidFill>
              </a:rPr>
              <a:t>Army Training Network (ATN):</a:t>
            </a:r>
            <a:r>
              <a:rPr lang="en-US" sz="900" dirty="0" smtClean="0">
                <a:solidFill>
                  <a:srgbClr val="FF0000"/>
                </a:solidFill>
              </a:rPr>
              <a:t> </a:t>
            </a:r>
            <a:r>
              <a:rPr lang="en-US" sz="900" u="sng" dirty="0" smtClean="0">
                <a:solidFill>
                  <a:srgbClr val="FF0000"/>
                </a:solidFill>
                <a:hlinkClick r:id="rId8"/>
              </a:rPr>
              <a:t>https://atn.army.mil</a:t>
            </a:r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sz="900" b="1" dirty="0" smtClean="0">
                <a:solidFill>
                  <a:srgbClr val="FF0000"/>
                </a:solidFill>
              </a:rPr>
              <a:t>Center for Army Leadership: </a:t>
            </a:r>
            <a:r>
              <a:rPr lang="en-US" sz="900" u="sng" dirty="0" smtClean="0">
                <a:solidFill>
                  <a:srgbClr val="FF0000"/>
                </a:solidFill>
                <a:hlinkClick r:id="rId9"/>
              </a:rPr>
              <a:t>http://usacac.army.mil/cac2/CAL</a:t>
            </a:r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sz="900" b="1" dirty="0" smtClean="0">
                <a:solidFill>
                  <a:srgbClr val="FF0000"/>
                </a:solidFill>
              </a:rPr>
              <a:t>Commissioned Officer Professional Development and </a:t>
            </a:r>
          </a:p>
          <a:p>
            <a:r>
              <a:rPr lang="en-US" sz="900" b="1" dirty="0" smtClean="0">
                <a:solidFill>
                  <a:srgbClr val="FF0000"/>
                </a:solidFill>
              </a:rPr>
              <a:t>     Career Management (DA PAM 600-3):</a:t>
            </a:r>
            <a:r>
              <a:rPr lang="en-US" sz="900" dirty="0" smtClean="0">
                <a:solidFill>
                  <a:srgbClr val="FF0000"/>
                </a:solidFill>
              </a:rPr>
              <a:t>  </a:t>
            </a:r>
          </a:p>
          <a:p>
            <a:r>
              <a:rPr lang="en-US" sz="900" dirty="0" smtClean="0">
                <a:solidFill>
                  <a:srgbClr val="FF0000"/>
                </a:solidFill>
              </a:rPr>
              <a:t>     </a:t>
            </a:r>
            <a:r>
              <a:rPr lang="en-US" sz="900" u="sng" dirty="0" smtClean="0">
                <a:solidFill>
                  <a:srgbClr val="FF0000"/>
                </a:solidFill>
                <a:hlinkClick r:id="rId10"/>
              </a:rPr>
              <a:t>www.apd.army.mil/pdffiles/p600_3.pdf</a:t>
            </a:r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sz="900" b="1" dirty="0" smtClean="0">
                <a:solidFill>
                  <a:srgbClr val="FF0000"/>
                </a:solidFill>
              </a:rPr>
              <a:t>DA Photo Management Information System (DAPMIS):</a:t>
            </a:r>
            <a:r>
              <a:rPr lang="en-US" sz="9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900" dirty="0" smtClean="0">
                <a:solidFill>
                  <a:srgbClr val="FF0000"/>
                </a:solidFill>
              </a:rPr>
              <a:t>     </a:t>
            </a:r>
            <a:r>
              <a:rPr lang="en-US" sz="900" u="sng" dirty="0" smtClean="0">
                <a:solidFill>
                  <a:srgbClr val="FF0000"/>
                </a:solidFill>
                <a:hlinkClick r:id="rId11"/>
              </a:rPr>
              <a:t>https://knoxhrc16.hrc.army.mil/dapmis</a:t>
            </a:r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sz="900" b="1" dirty="0" smtClean="0">
                <a:solidFill>
                  <a:srgbClr val="FF0000"/>
                </a:solidFill>
              </a:rPr>
              <a:t>Digital Army Library Service (DALS):</a:t>
            </a:r>
          </a:p>
          <a:p>
            <a:r>
              <a:rPr lang="en-US" sz="900" b="1" dirty="0" smtClean="0">
                <a:solidFill>
                  <a:srgbClr val="FF0000"/>
                </a:solidFill>
              </a:rPr>
              <a:t>     </a:t>
            </a:r>
            <a:r>
              <a:rPr lang="en-US" sz="900" u="sng" dirty="0" smtClean="0">
                <a:solidFill>
                  <a:srgbClr val="FF0000"/>
                </a:solidFill>
                <a:hlinkClick r:id="rId12"/>
              </a:rPr>
              <a:t>http://www.libraries.army.mil</a:t>
            </a:r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sz="900" b="1" dirty="0" smtClean="0">
                <a:solidFill>
                  <a:srgbClr val="FF0000"/>
                </a:solidFill>
              </a:rPr>
              <a:t>Federal Voting Assistance Program</a:t>
            </a:r>
            <a:r>
              <a:rPr lang="en-US" sz="900" dirty="0" smtClean="0">
                <a:solidFill>
                  <a:srgbClr val="FF0000"/>
                </a:solidFill>
              </a:rPr>
              <a:t>:  </a:t>
            </a:r>
          </a:p>
          <a:p>
            <a:r>
              <a:rPr lang="en-US" sz="900" dirty="0" smtClean="0">
                <a:solidFill>
                  <a:srgbClr val="FF0000"/>
                </a:solidFill>
              </a:rPr>
              <a:t>     </a:t>
            </a:r>
            <a:r>
              <a:rPr lang="en-US" sz="900" u="sng" dirty="0" smtClean="0">
                <a:solidFill>
                  <a:srgbClr val="FF0000"/>
                </a:solidFill>
                <a:hlinkClick r:id="rId13"/>
              </a:rPr>
              <a:t>http://www.fvap.gov/index.html</a:t>
            </a:r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sz="900" b="1" dirty="0" smtClean="0">
                <a:solidFill>
                  <a:srgbClr val="FF0000"/>
                </a:solidFill>
              </a:rPr>
              <a:t>Gold Book (Army 2020 Generating Health &amp; Discipline in </a:t>
            </a:r>
          </a:p>
          <a:p>
            <a:r>
              <a:rPr lang="en-US" sz="900" b="1" dirty="0" smtClean="0">
                <a:solidFill>
                  <a:srgbClr val="FF0000"/>
                </a:solidFill>
              </a:rPr>
              <a:t>     the Force)</a:t>
            </a:r>
            <a:r>
              <a:rPr lang="en-US" sz="900" dirty="0" smtClean="0">
                <a:solidFill>
                  <a:srgbClr val="FF0000"/>
                </a:solidFill>
              </a:rPr>
              <a:t>: </a:t>
            </a:r>
            <a:r>
              <a:rPr lang="en-US" sz="900" u="sng" dirty="0" smtClean="0">
                <a:solidFill>
                  <a:srgbClr val="FF0000"/>
                </a:solidFill>
                <a:hlinkClick r:id="rId14"/>
              </a:rPr>
              <a:t>Http://www.army.mil/article/72086</a:t>
            </a:r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sz="900" b="1" dirty="0" smtClean="0">
                <a:solidFill>
                  <a:srgbClr val="FF0000"/>
                </a:solidFill>
              </a:rPr>
              <a:t>Human Resources Command</a:t>
            </a:r>
            <a:r>
              <a:rPr lang="en-US" sz="900" dirty="0" smtClean="0">
                <a:solidFill>
                  <a:srgbClr val="FF0000"/>
                </a:solidFill>
              </a:rPr>
              <a:t>: </a:t>
            </a:r>
            <a:r>
              <a:rPr lang="en-US" sz="900" u="sng" dirty="0" smtClean="0">
                <a:solidFill>
                  <a:srgbClr val="FF0000"/>
                </a:solidFill>
                <a:hlinkClick r:id="rId15"/>
              </a:rPr>
              <a:t>www.hrc.army.mil</a:t>
            </a:r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sz="900" b="1" dirty="0" err="1" smtClean="0">
                <a:solidFill>
                  <a:srgbClr val="FF0000"/>
                </a:solidFill>
              </a:rPr>
              <a:t>IPERMS</a:t>
            </a:r>
            <a:r>
              <a:rPr lang="en-US" sz="900" b="1" dirty="0" smtClean="0">
                <a:solidFill>
                  <a:srgbClr val="FF0000"/>
                </a:solidFill>
              </a:rPr>
              <a:t>:</a:t>
            </a:r>
            <a:r>
              <a:rPr lang="en-US" sz="900" dirty="0" smtClean="0">
                <a:solidFill>
                  <a:srgbClr val="FF0000"/>
                </a:solidFill>
              </a:rPr>
              <a:t>  </a:t>
            </a:r>
            <a:r>
              <a:rPr lang="en-US" sz="900" u="sng" dirty="0" smtClean="0">
                <a:solidFill>
                  <a:srgbClr val="FF0000"/>
                </a:solidFill>
                <a:hlinkClick r:id="rId16"/>
              </a:rPr>
              <a:t>https://iperms.hrc.army.mil/rms/login-paa</a:t>
            </a:r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sz="900" b="1" dirty="0" err="1" smtClean="0">
                <a:solidFill>
                  <a:srgbClr val="FF0000"/>
                </a:solidFill>
              </a:rPr>
              <a:t>LandWarNet</a:t>
            </a:r>
            <a:r>
              <a:rPr lang="en-US" sz="900" b="1" dirty="0" smtClean="0">
                <a:solidFill>
                  <a:srgbClr val="FF0000"/>
                </a:solidFill>
              </a:rPr>
              <a:t> </a:t>
            </a:r>
            <a:r>
              <a:rPr lang="en-US" sz="900" b="1" dirty="0" err="1" smtClean="0">
                <a:solidFill>
                  <a:srgbClr val="FF0000"/>
                </a:solidFill>
              </a:rPr>
              <a:t>eUniversity</a:t>
            </a:r>
            <a:r>
              <a:rPr lang="en-US" sz="900" b="1" dirty="0" smtClean="0">
                <a:solidFill>
                  <a:srgbClr val="FF0000"/>
                </a:solidFill>
              </a:rPr>
              <a:t>: </a:t>
            </a:r>
            <a:r>
              <a:rPr lang="en-US" sz="900" u="sng" dirty="0" smtClean="0">
                <a:solidFill>
                  <a:srgbClr val="FF0000"/>
                </a:solidFill>
                <a:hlinkClick r:id="rId17"/>
              </a:rPr>
              <a:t>https://lwn.army.mil</a:t>
            </a:r>
            <a:endParaRPr lang="en-US" sz="900" u="sng" dirty="0" smtClean="0">
              <a:solidFill>
                <a:srgbClr val="FF0000"/>
              </a:solidFill>
            </a:endParaRPr>
          </a:p>
          <a:p>
            <a:r>
              <a:rPr lang="en-US" sz="900" b="1" u="sng" dirty="0" err="1" smtClean="0">
                <a:solidFill>
                  <a:srgbClr val="FF0000"/>
                </a:solidFill>
                <a:latin typeface="+mj-lt"/>
              </a:rPr>
              <a:t>MyArmyBenefits</a:t>
            </a:r>
            <a:r>
              <a:rPr lang="en-US" sz="900" b="1" u="sng" dirty="0" smtClean="0">
                <a:solidFill>
                  <a:srgbClr val="FF0000"/>
                </a:solidFill>
                <a:latin typeface="+mj-lt"/>
              </a:rPr>
              <a:t>: </a:t>
            </a:r>
            <a:r>
              <a:rPr lang="en-US" sz="9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900" dirty="0" smtClean="0">
                <a:solidFill>
                  <a:srgbClr val="FF0000"/>
                </a:solidFill>
                <a:latin typeface="+mj-lt"/>
                <a:hlinkClick r:id="rId18"/>
              </a:rPr>
              <a:t>http://myarmybenefits.us.army.mil</a:t>
            </a:r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sz="900" b="1" dirty="0" err="1" smtClean="0">
                <a:solidFill>
                  <a:srgbClr val="FF0000"/>
                </a:solidFill>
              </a:rPr>
              <a:t>MyPay</a:t>
            </a:r>
            <a:r>
              <a:rPr lang="en-US" sz="900" dirty="0" smtClean="0">
                <a:solidFill>
                  <a:srgbClr val="FF0000"/>
                </a:solidFill>
              </a:rPr>
              <a:t>: </a:t>
            </a:r>
            <a:r>
              <a:rPr lang="en-US" sz="900" u="sng" dirty="0" smtClean="0">
                <a:solidFill>
                  <a:srgbClr val="FF0000"/>
                </a:solidFill>
                <a:hlinkClick r:id="rId19"/>
              </a:rPr>
              <a:t>https://mypay.dfas.mil/mypay.aspx</a:t>
            </a:r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sz="900" b="1" dirty="0" smtClean="0">
                <a:solidFill>
                  <a:srgbClr val="FF0000"/>
                </a:solidFill>
              </a:rPr>
              <a:t>Officer Record Brief (ORB)</a:t>
            </a:r>
            <a:r>
              <a:rPr lang="en-US" sz="900" dirty="0" smtClean="0">
                <a:solidFill>
                  <a:srgbClr val="FF0000"/>
                </a:solidFill>
              </a:rPr>
              <a:t>: </a:t>
            </a:r>
          </a:p>
          <a:p>
            <a:r>
              <a:rPr lang="en-US" sz="900" dirty="0" smtClean="0">
                <a:solidFill>
                  <a:srgbClr val="FF0000"/>
                </a:solidFill>
              </a:rPr>
              <a:t>     </a:t>
            </a:r>
            <a:r>
              <a:rPr lang="en-US" sz="900" u="sng" dirty="0" smtClean="0">
                <a:solidFill>
                  <a:srgbClr val="FF0000"/>
                </a:solidFill>
                <a:hlinkClick r:id="rId20"/>
              </a:rPr>
              <a:t>https://knoxhrc16.hrc.army.mil/SSORB/</a:t>
            </a:r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sz="900" b="1" dirty="0" smtClean="0">
                <a:solidFill>
                  <a:srgbClr val="FF0000"/>
                </a:solidFill>
              </a:rPr>
              <a:t>Promotions Branch Home Page</a:t>
            </a:r>
            <a:r>
              <a:rPr lang="en-US" sz="900" dirty="0" smtClean="0">
                <a:solidFill>
                  <a:srgbClr val="FF0000"/>
                </a:solidFill>
              </a:rPr>
              <a:t>: </a:t>
            </a:r>
          </a:p>
          <a:p>
            <a:r>
              <a:rPr lang="en-US" sz="900" u="sng" dirty="0" smtClean="0">
                <a:solidFill>
                  <a:srgbClr val="FF0000"/>
                </a:solidFill>
                <a:hlinkClick r:id="rId21"/>
              </a:rPr>
              <a:t>https://www.hrc.army.mil/TAGD/Promotions%20Branch%20Home%20Page</a:t>
            </a:r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sz="900" b="1" dirty="0" smtClean="0">
                <a:solidFill>
                  <a:srgbClr val="FF0000"/>
                </a:solidFill>
              </a:rPr>
              <a:t>Thrift Savings Plan</a:t>
            </a:r>
            <a:r>
              <a:rPr lang="en-US" sz="900" dirty="0" smtClean="0">
                <a:solidFill>
                  <a:srgbClr val="FF0000"/>
                </a:solidFill>
              </a:rPr>
              <a:t>:  </a:t>
            </a:r>
            <a:r>
              <a:rPr lang="en-US" sz="900" u="sng" dirty="0" smtClean="0">
                <a:solidFill>
                  <a:srgbClr val="FF0000"/>
                </a:solidFill>
                <a:hlinkClick r:id="rId22"/>
              </a:rPr>
              <a:t>https://www.tsp.gov/index.shtml</a:t>
            </a:r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sz="900" b="1" dirty="0" err="1" smtClean="0">
                <a:solidFill>
                  <a:srgbClr val="FF0000"/>
                </a:solidFill>
              </a:rPr>
              <a:t>USACR</a:t>
            </a:r>
            <a:r>
              <a:rPr lang="en-US" sz="900" b="1" dirty="0" smtClean="0">
                <a:solidFill>
                  <a:srgbClr val="FF0000"/>
                </a:solidFill>
              </a:rPr>
              <a:t>/Safety Center</a:t>
            </a:r>
            <a:r>
              <a:rPr lang="en-US" sz="900" dirty="0" smtClean="0">
                <a:solidFill>
                  <a:srgbClr val="FF0000"/>
                </a:solidFill>
              </a:rPr>
              <a:t>:  </a:t>
            </a:r>
            <a:r>
              <a:rPr lang="en-US" sz="900" u="sng" dirty="0" smtClean="0">
                <a:solidFill>
                  <a:srgbClr val="FF0000"/>
                </a:solidFill>
                <a:hlinkClick r:id="rId23"/>
              </a:rPr>
              <a:t>https://safety.army.mil/Default.aspx</a:t>
            </a:r>
            <a:endParaRPr lang="en-US" sz="900" dirty="0" smtClean="0">
              <a:solidFill>
                <a:srgbClr val="FF0000"/>
              </a:solidFill>
            </a:endParaRPr>
          </a:p>
          <a:p>
            <a:r>
              <a:rPr lang="en-US" sz="900" b="1" dirty="0" smtClean="0">
                <a:solidFill>
                  <a:srgbClr val="FF0000"/>
                </a:solidFill>
              </a:rPr>
              <a:t>United States Army Combined Arms Center</a:t>
            </a:r>
            <a:r>
              <a:rPr lang="en-US" sz="900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900" dirty="0" smtClean="0">
                <a:solidFill>
                  <a:srgbClr val="FF0000"/>
                </a:solidFill>
              </a:rPr>
              <a:t>     </a:t>
            </a:r>
            <a:r>
              <a:rPr lang="en-US" sz="900" u="sng" dirty="0" smtClean="0">
                <a:solidFill>
                  <a:srgbClr val="FF0000"/>
                </a:solidFill>
                <a:hlinkClick r:id="rId24"/>
              </a:rPr>
              <a:t>http://usacac.army.mil/CAC2/index.asp</a:t>
            </a:r>
            <a:endParaRPr lang="en-US" sz="900" u="sng" dirty="0" smtClean="0">
              <a:solidFill>
                <a:srgbClr val="FF0000"/>
              </a:solidFill>
            </a:endParaRPr>
          </a:p>
          <a:p>
            <a:endParaRPr lang="en-US" sz="900" dirty="0" smtClean="0">
              <a:solidFill>
                <a:srgbClr val="FF0000"/>
              </a:solidFill>
            </a:endParaRPr>
          </a:p>
          <a:p>
            <a:endParaRPr lang="en-US" sz="900" u="sng" dirty="0" smtClean="0">
              <a:solidFill>
                <a:srgbClr val="FF0000"/>
              </a:solidFill>
            </a:endParaRPr>
          </a:p>
          <a:p>
            <a:endParaRPr lang="en-US" sz="900" u="sng" dirty="0" smtClean="0">
              <a:solidFill>
                <a:srgbClr val="FF0000"/>
              </a:solidFill>
            </a:endParaRPr>
          </a:p>
          <a:p>
            <a:endParaRPr lang="en-US" sz="900" u="sng" dirty="0" smtClean="0">
              <a:solidFill>
                <a:srgbClr val="FF0000"/>
              </a:solidFill>
            </a:endParaRPr>
          </a:p>
          <a:p>
            <a:endParaRPr lang="en-US" sz="900" u="sng" dirty="0" smtClean="0">
              <a:solidFill>
                <a:srgbClr val="FF0000"/>
              </a:solidFill>
            </a:endParaRPr>
          </a:p>
          <a:p>
            <a:endParaRPr lang="en-US" sz="900" u="sng" dirty="0" smtClean="0">
              <a:solidFill>
                <a:srgbClr val="FF0000"/>
              </a:solidFill>
            </a:endParaRPr>
          </a:p>
          <a:p>
            <a:endParaRPr lang="en-US" sz="900" u="sng" dirty="0" smtClean="0">
              <a:solidFill>
                <a:srgbClr val="FF0000"/>
              </a:solidFill>
            </a:endParaRPr>
          </a:p>
          <a:p>
            <a:endParaRPr lang="en-US" sz="900" u="sng" dirty="0" smtClean="0">
              <a:solidFill>
                <a:srgbClr val="FF0000"/>
              </a:solidFill>
            </a:endParaRPr>
          </a:p>
          <a:p>
            <a:r>
              <a:rPr lang="en-US" sz="900" b="1" dirty="0" smtClean="0">
                <a:solidFill>
                  <a:srgbClr val="FF0000"/>
                </a:solidFill>
              </a:rPr>
              <a:t>The Center for Army Leadership (CAL)</a:t>
            </a:r>
            <a:r>
              <a:rPr lang="en-US" sz="900" dirty="0" smtClean="0">
                <a:solidFill>
                  <a:srgbClr val="FF0000"/>
                </a:solidFill>
              </a:rPr>
              <a:t>, Combined Arms Center (CAC), located at Fort Leavenworth, KS, conducts leadership and leader development research, studies, analysis, assessment and evaluation; provides the Army leadership and leader development doctrine, products and services; develops and maintains the Army Leader Development Strategy and annexes; and manages the Army Leader Development Program</a:t>
            </a:r>
            <a:endParaRPr lang="en-US" sz="1100" dirty="0">
              <a:solidFill>
                <a:srgbClr val="FF0000"/>
              </a:solidFill>
            </a:endParaRPr>
          </a:p>
        </p:txBody>
      </p:sp>
      <p:pic>
        <p:nvPicPr>
          <p:cNvPr id="10" name="Picture 9"/>
          <p:cNvPicPr/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3855720" y="5410200"/>
            <a:ext cx="2179320" cy="928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543300" y="177680"/>
            <a:ext cx="2933700" cy="410654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+mj-lt"/>
              </a:rPr>
              <a:t>Organization &amp; Functions</a:t>
            </a:r>
            <a:endParaRPr lang="en-US" b="1" dirty="0">
              <a:solidFill>
                <a:srgbClr val="FFFF00"/>
              </a:solidFill>
              <a:latin typeface="+mj-lt"/>
            </a:endParaRPr>
          </a:p>
        </p:txBody>
      </p:sp>
      <p:pic>
        <p:nvPicPr>
          <p:cNvPr id="13" name="Picture 12" descr="http://www.militaryhomefront.dod.mil/12038/MOS/Misc%20Files/MOSLogo.gif"/>
          <p:cNvPicPr/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312420" y="914400"/>
            <a:ext cx="92202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https://www.goarmyed.com/Images/logo.jpg"/>
          <p:cNvPicPr/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259598" y="3035598"/>
            <a:ext cx="2606225" cy="604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4" descr="Various images of military and civilian activities"/>
          <p:cNvPicPr/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230368" y="4648200"/>
            <a:ext cx="2687479" cy="534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t1:stMydodLogo" descr="milconnect Logo"/>
          <p:cNvPicPr/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167640" y="6096000"/>
            <a:ext cx="1089660" cy="103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99060" y="172720"/>
            <a:ext cx="3101340" cy="410654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+mj-lt"/>
              </a:rPr>
              <a:t>Leader Development</a:t>
            </a:r>
            <a:endParaRPr lang="en-US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019993" y="453859"/>
            <a:ext cx="2644883" cy="841541"/>
          </a:xfrm>
          <a:prstGeom prst="rect">
            <a:avLst/>
          </a:prstGeom>
          <a:noFill/>
        </p:spPr>
        <p:txBody>
          <a:bodyPr wrap="none" lIns="101882" tIns="50941" rIns="101882" bIns="50941">
            <a:spAutoFit/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CENTER FOR ARMY</a:t>
            </a:r>
          </a:p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LEADERSHIP (CAL)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9380" y="685800"/>
            <a:ext cx="2762420" cy="6857999"/>
          </a:xfrm>
          <a:prstGeom prst="rect">
            <a:avLst/>
          </a:prstGeom>
          <a:solidFill>
            <a:schemeClr val="tx1"/>
          </a:solidFill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900" dirty="0" smtClean="0">
                <a:solidFill>
                  <a:srgbClr val="FF0000"/>
                </a:solidFill>
              </a:rPr>
              <a:t> </a:t>
            </a:r>
          </a:p>
          <a:p>
            <a:pPr algn="ctr"/>
            <a:r>
              <a:rPr lang="en-US" sz="1200" b="1" u="sng" dirty="0" smtClean="0">
                <a:solidFill>
                  <a:schemeClr val="bg1"/>
                </a:solidFill>
              </a:rPr>
              <a:t>OUR SYSTEMS AND PROCESSES</a:t>
            </a:r>
          </a:p>
          <a:p>
            <a:endParaRPr lang="en-US" sz="900" b="1" dirty="0" smtClean="0">
              <a:solidFill>
                <a:srgbClr val="FF0000"/>
              </a:solidFill>
            </a:endParaRPr>
          </a:p>
          <a:p>
            <a:endParaRPr lang="en-US" sz="900" b="1" dirty="0" smtClean="0">
              <a:solidFill>
                <a:srgbClr val="FF0000"/>
              </a:solidFill>
            </a:endParaRPr>
          </a:p>
          <a:p>
            <a:endParaRPr lang="en-US" sz="900" b="1" dirty="0" smtClean="0">
              <a:solidFill>
                <a:srgbClr val="FF0000"/>
              </a:solidFill>
            </a:endParaRPr>
          </a:p>
          <a:p>
            <a:endParaRPr lang="en-US" sz="900" b="1" dirty="0" smtClean="0">
              <a:solidFill>
                <a:srgbClr val="FF0000"/>
              </a:solidFill>
            </a:endParaRPr>
          </a:p>
          <a:p>
            <a:endParaRPr lang="en-US" sz="900" b="1" dirty="0" smtClean="0">
              <a:solidFill>
                <a:srgbClr val="FF0000"/>
              </a:solidFill>
            </a:endParaRPr>
          </a:p>
          <a:p>
            <a:endParaRPr lang="en-US" sz="900" b="1" dirty="0" smtClean="0">
              <a:solidFill>
                <a:srgbClr val="FF0000"/>
              </a:solidFill>
            </a:endParaRPr>
          </a:p>
          <a:p>
            <a:endParaRPr lang="en-US" sz="900" b="1" dirty="0" smtClean="0">
              <a:solidFill>
                <a:srgbClr val="FF0000"/>
              </a:solidFill>
            </a:endParaRPr>
          </a:p>
          <a:p>
            <a:endParaRPr lang="en-US" sz="900" b="1" dirty="0" smtClean="0">
              <a:solidFill>
                <a:srgbClr val="FF0000"/>
              </a:solidFill>
            </a:endParaRPr>
          </a:p>
          <a:p>
            <a:endParaRPr lang="en-US" sz="900" b="1" dirty="0" smtClean="0">
              <a:solidFill>
                <a:srgbClr val="FF0000"/>
              </a:solidFill>
            </a:endParaRPr>
          </a:p>
          <a:p>
            <a:endParaRPr lang="en-US" sz="900" b="1" dirty="0" smtClean="0">
              <a:solidFill>
                <a:srgbClr val="FF0000"/>
              </a:solidFill>
            </a:endParaRPr>
          </a:p>
          <a:p>
            <a:endParaRPr lang="en-US" sz="900" b="1" dirty="0" smtClean="0">
              <a:solidFill>
                <a:srgbClr val="FF0000"/>
              </a:solidFill>
            </a:endParaRPr>
          </a:p>
          <a:p>
            <a:endParaRPr lang="en-US" sz="900" b="1" dirty="0" smtClean="0">
              <a:solidFill>
                <a:srgbClr val="FF0000"/>
              </a:solidFill>
            </a:endParaRPr>
          </a:p>
          <a:p>
            <a:endParaRPr lang="en-US" sz="900" b="1" dirty="0" smtClean="0">
              <a:solidFill>
                <a:srgbClr val="FF0000"/>
              </a:solidFill>
            </a:endParaRPr>
          </a:p>
          <a:p>
            <a:endParaRPr lang="en-US" sz="900" b="1" dirty="0" smtClean="0">
              <a:solidFill>
                <a:srgbClr val="FF0000"/>
              </a:solidFill>
            </a:endParaRPr>
          </a:p>
          <a:p>
            <a:endParaRPr lang="en-US" sz="900" b="1" dirty="0" smtClean="0">
              <a:solidFill>
                <a:srgbClr val="FF0000"/>
              </a:solidFill>
            </a:endParaRPr>
          </a:p>
          <a:p>
            <a:endParaRPr lang="en-US" sz="900" b="1" dirty="0" smtClean="0">
              <a:solidFill>
                <a:srgbClr val="FF0000"/>
              </a:solidFill>
            </a:endParaRPr>
          </a:p>
          <a:p>
            <a:pPr algn="ctr"/>
            <a:endParaRPr lang="en-US" sz="1200" b="1" u="sng" dirty="0" smtClean="0">
              <a:solidFill>
                <a:schemeClr val="bg1"/>
              </a:solidFill>
            </a:endParaRPr>
          </a:p>
          <a:p>
            <a:pPr algn="ctr"/>
            <a:r>
              <a:rPr lang="en-US" sz="1200" b="1" u="sng" dirty="0" smtClean="0">
                <a:solidFill>
                  <a:schemeClr val="bg1"/>
                </a:solidFill>
              </a:rPr>
              <a:t>Army Leader Development Model</a:t>
            </a:r>
          </a:p>
          <a:p>
            <a:pPr algn="ctr"/>
            <a:endParaRPr lang="en-US" sz="900" b="1" u="sng" dirty="0" smtClean="0">
              <a:solidFill>
                <a:schemeClr val="bg1"/>
              </a:solidFill>
            </a:endParaRPr>
          </a:p>
          <a:p>
            <a:pPr algn="ctr"/>
            <a:endParaRPr lang="en-US" sz="900" b="1" u="sng" dirty="0" smtClean="0">
              <a:solidFill>
                <a:schemeClr val="bg1"/>
              </a:solidFill>
            </a:endParaRPr>
          </a:p>
          <a:p>
            <a:pPr algn="ctr"/>
            <a:endParaRPr lang="en-US" sz="900" b="1" u="sng" dirty="0" smtClean="0">
              <a:solidFill>
                <a:schemeClr val="bg1"/>
              </a:solidFill>
            </a:endParaRPr>
          </a:p>
          <a:p>
            <a:pPr algn="ctr"/>
            <a:endParaRPr lang="en-US" sz="900" b="1" u="sng" dirty="0" smtClean="0">
              <a:solidFill>
                <a:schemeClr val="bg1"/>
              </a:solidFill>
            </a:endParaRPr>
          </a:p>
          <a:p>
            <a:pPr algn="ctr"/>
            <a:endParaRPr lang="en-US" sz="900" b="1" u="sng" dirty="0" smtClean="0">
              <a:solidFill>
                <a:schemeClr val="bg1"/>
              </a:solidFill>
            </a:endParaRPr>
          </a:p>
          <a:p>
            <a:pPr algn="ctr"/>
            <a:r>
              <a:rPr lang="en-US" sz="1200" b="1" u="sng" dirty="0" smtClean="0">
                <a:solidFill>
                  <a:schemeClr val="bg1"/>
                </a:solidFill>
              </a:rPr>
              <a:t>WHAT ARE WE DEVELOPING IN LEADERS</a:t>
            </a:r>
          </a:p>
          <a:p>
            <a:endParaRPr lang="en-US" sz="900" b="1" dirty="0" smtClean="0">
              <a:solidFill>
                <a:srgbClr val="FF0000"/>
              </a:solidFill>
            </a:endParaRPr>
          </a:p>
          <a:p>
            <a:endParaRPr lang="en-US" sz="900" b="1" dirty="0" smtClean="0">
              <a:solidFill>
                <a:srgbClr val="FF0000"/>
              </a:solidFill>
            </a:endParaRPr>
          </a:p>
          <a:p>
            <a:endParaRPr lang="en-US" sz="900" b="1" dirty="0" smtClean="0">
              <a:solidFill>
                <a:srgbClr val="FF0000"/>
              </a:solidFill>
            </a:endParaRPr>
          </a:p>
          <a:p>
            <a:endParaRPr lang="en-US" sz="900" b="1" dirty="0" smtClean="0">
              <a:solidFill>
                <a:srgbClr val="FF0000"/>
              </a:solidFill>
            </a:endParaRPr>
          </a:p>
          <a:p>
            <a:endParaRPr lang="en-US" sz="900" b="1" dirty="0" smtClean="0">
              <a:solidFill>
                <a:srgbClr val="FF0000"/>
              </a:solidFill>
            </a:endParaRPr>
          </a:p>
          <a:p>
            <a:endParaRPr lang="en-US" sz="900" b="1" dirty="0" smtClean="0">
              <a:solidFill>
                <a:srgbClr val="FF0000"/>
              </a:solidFill>
            </a:endParaRPr>
          </a:p>
          <a:p>
            <a:endParaRPr lang="en-US" sz="900" b="1" dirty="0" smtClean="0">
              <a:solidFill>
                <a:srgbClr val="FF0000"/>
              </a:solidFill>
            </a:endParaRPr>
          </a:p>
          <a:p>
            <a:endParaRPr lang="en-US" sz="900" b="1" dirty="0" smtClean="0">
              <a:solidFill>
                <a:srgbClr val="FF0000"/>
              </a:solidFill>
            </a:endParaRPr>
          </a:p>
          <a:p>
            <a:endParaRPr lang="en-US" sz="900" b="1" dirty="0" smtClean="0">
              <a:solidFill>
                <a:srgbClr val="FF0000"/>
              </a:solidFill>
            </a:endParaRPr>
          </a:p>
          <a:p>
            <a:endParaRPr lang="en-US" sz="900" b="1" dirty="0" smtClean="0">
              <a:solidFill>
                <a:srgbClr val="FF0000"/>
              </a:solidFill>
            </a:endParaRPr>
          </a:p>
          <a:p>
            <a:endParaRPr lang="en-US" sz="900" b="1" dirty="0" smtClean="0">
              <a:solidFill>
                <a:srgbClr val="FF0000"/>
              </a:solidFill>
            </a:endParaRPr>
          </a:p>
          <a:p>
            <a:endParaRPr lang="en-US" sz="900" b="1" dirty="0" smtClean="0">
              <a:solidFill>
                <a:srgbClr val="FF0000"/>
              </a:solidFill>
            </a:endParaRPr>
          </a:p>
          <a:p>
            <a:endParaRPr lang="en-US" sz="900" b="1" dirty="0" smtClean="0">
              <a:solidFill>
                <a:srgbClr val="FF0000"/>
              </a:solidFill>
            </a:endParaRPr>
          </a:p>
          <a:p>
            <a:endParaRPr lang="en-US" sz="900" b="1" dirty="0" smtClean="0">
              <a:solidFill>
                <a:srgbClr val="FF0000"/>
              </a:solidFill>
            </a:endParaRPr>
          </a:p>
          <a:p>
            <a:endParaRPr lang="en-US" sz="900" b="1" dirty="0" smtClean="0">
              <a:solidFill>
                <a:srgbClr val="FF0000"/>
              </a:solidFill>
            </a:endParaRPr>
          </a:p>
          <a:p>
            <a:endParaRPr lang="en-US" sz="900" b="1" dirty="0" smtClean="0">
              <a:solidFill>
                <a:srgbClr val="FF0000"/>
              </a:solidFill>
            </a:endParaRPr>
          </a:p>
          <a:p>
            <a:endParaRPr lang="en-US" sz="900" b="1" dirty="0" smtClean="0">
              <a:solidFill>
                <a:srgbClr val="FF0000"/>
              </a:solidFill>
            </a:endParaRPr>
          </a:p>
          <a:p>
            <a:pPr algn="ctr"/>
            <a:endParaRPr lang="en-US" sz="1200" b="1" dirty="0" smtClean="0">
              <a:solidFill>
                <a:schemeClr val="bg1"/>
              </a:solidFill>
            </a:endParaRPr>
          </a:p>
          <a:p>
            <a:pPr algn="ctr"/>
            <a:endParaRPr lang="en-US" sz="12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200" b="1" u="sng" dirty="0" smtClean="0">
                <a:solidFill>
                  <a:schemeClr val="bg1"/>
                </a:solidFill>
              </a:rPr>
              <a:t>Army Leadership Requirements Model</a:t>
            </a:r>
          </a:p>
        </p:txBody>
      </p:sp>
      <p:pic>
        <p:nvPicPr>
          <p:cNvPr id="21" name="Picture 20" descr="LRM with Trust.jpg"/>
          <p:cNvPicPr/>
          <p:nvPr/>
        </p:nvPicPr>
        <p:blipFill>
          <a:blip r:embed="rId30" cstate="screen"/>
          <a:srcRect l="7927" t="14354" r="8863" b="14712"/>
          <a:stretch>
            <a:fillRect/>
          </a:stretch>
        </p:blipFill>
        <p:spPr>
          <a:xfrm>
            <a:off x="228600" y="4572001"/>
            <a:ext cx="2718669" cy="25146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209800" y="6809601"/>
            <a:ext cx="9288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</a:rPr>
              <a:t>ADP 6-22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9000" y="685800"/>
            <a:ext cx="3200401" cy="6873961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txBody>
          <a:bodyPr wrap="square" lIns="101882" tIns="50941" rIns="101882" bIns="50941" rtlCol="0">
            <a:spAutoFit/>
          </a:bodyPr>
          <a:lstStyle/>
          <a:p>
            <a:endParaRPr lang="en-US" sz="1100" dirty="0" smtClean="0">
              <a:solidFill>
                <a:srgbClr val="FF0000"/>
              </a:solidFill>
            </a:endParaRPr>
          </a:p>
          <a:p>
            <a:endParaRPr lang="en-US" sz="1100" dirty="0" smtClean="0">
              <a:solidFill>
                <a:schemeClr val="bg1"/>
              </a:solidFill>
            </a:endParaRPr>
          </a:p>
          <a:p>
            <a:endParaRPr lang="en-US" sz="1100" dirty="0" smtClean="0">
              <a:solidFill>
                <a:schemeClr val="bg1"/>
              </a:solidFill>
            </a:endParaRPr>
          </a:p>
          <a:p>
            <a:endParaRPr lang="en-US" sz="1100" dirty="0" smtClean="0">
              <a:solidFill>
                <a:schemeClr val="bg1"/>
              </a:solidFill>
            </a:endParaRPr>
          </a:p>
          <a:p>
            <a:endParaRPr lang="en-US" sz="1100" dirty="0" smtClean="0">
              <a:solidFill>
                <a:schemeClr val="bg1"/>
              </a:solidFill>
            </a:endParaRPr>
          </a:p>
          <a:p>
            <a:endParaRPr lang="en-US" sz="1100" u="sng" dirty="0" smtClean="0">
              <a:solidFill>
                <a:schemeClr val="bg1"/>
              </a:solidFill>
            </a:endParaRPr>
          </a:p>
          <a:p>
            <a:endParaRPr lang="en-US" sz="1100" u="sng" dirty="0" smtClean="0">
              <a:solidFill>
                <a:schemeClr val="bg1"/>
              </a:solidFill>
            </a:endParaRPr>
          </a:p>
          <a:p>
            <a:endParaRPr lang="en-US" sz="1100" u="sng" dirty="0" smtClean="0">
              <a:solidFill>
                <a:schemeClr val="bg1"/>
              </a:solidFill>
            </a:endParaRPr>
          </a:p>
          <a:p>
            <a:endParaRPr lang="en-US" sz="1100" u="sng" dirty="0" smtClean="0">
              <a:solidFill>
                <a:schemeClr val="bg1"/>
              </a:solidFill>
            </a:endParaRPr>
          </a:p>
          <a:p>
            <a:endParaRPr lang="en-US" sz="1100" u="sng" dirty="0" smtClean="0">
              <a:solidFill>
                <a:schemeClr val="bg1"/>
              </a:solidFill>
            </a:endParaRPr>
          </a:p>
          <a:p>
            <a:endParaRPr lang="en-US" sz="1100" u="sng" dirty="0" smtClean="0">
              <a:solidFill>
                <a:schemeClr val="bg1"/>
              </a:solidFill>
            </a:endParaRPr>
          </a:p>
          <a:p>
            <a:endParaRPr lang="en-US" sz="1100" u="sng" dirty="0" smtClean="0">
              <a:solidFill>
                <a:schemeClr val="bg1"/>
              </a:solidFill>
            </a:endParaRPr>
          </a:p>
          <a:p>
            <a:endParaRPr lang="en-US" sz="1100" u="sng" dirty="0" smtClean="0">
              <a:solidFill>
                <a:schemeClr val="bg1"/>
              </a:solidFill>
            </a:endParaRPr>
          </a:p>
          <a:p>
            <a:endParaRPr lang="en-US" sz="1100" u="sng" dirty="0" smtClean="0">
              <a:solidFill>
                <a:schemeClr val="bg1"/>
              </a:solidFill>
            </a:endParaRPr>
          </a:p>
          <a:p>
            <a:endParaRPr lang="en-US" sz="1100" u="sng" dirty="0" smtClean="0">
              <a:solidFill>
                <a:schemeClr val="bg1"/>
              </a:solidFill>
            </a:endParaRPr>
          </a:p>
          <a:p>
            <a:endParaRPr lang="en-US" sz="1100" u="sng" dirty="0" smtClean="0">
              <a:solidFill>
                <a:schemeClr val="bg1"/>
              </a:solidFill>
            </a:endParaRPr>
          </a:p>
          <a:p>
            <a:endParaRPr lang="en-US" sz="1100" b="1" u="sng" dirty="0" smtClean="0">
              <a:solidFill>
                <a:schemeClr val="bg1"/>
              </a:solidFill>
            </a:endParaRPr>
          </a:p>
          <a:p>
            <a:endParaRPr lang="en-US" sz="1100" b="1" u="sng" dirty="0" smtClean="0">
              <a:solidFill>
                <a:schemeClr val="bg1"/>
              </a:solidFill>
            </a:endParaRPr>
          </a:p>
          <a:p>
            <a:endParaRPr lang="en-US" sz="1100" b="1" u="sng" dirty="0" smtClean="0">
              <a:solidFill>
                <a:schemeClr val="bg1"/>
              </a:solidFill>
            </a:endParaRPr>
          </a:p>
          <a:p>
            <a:r>
              <a:rPr lang="en-US" sz="1100" b="1" u="sng" dirty="0" smtClean="0">
                <a:solidFill>
                  <a:schemeClr val="bg1"/>
                </a:solidFill>
              </a:rPr>
              <a:t>FUNCTIONS</a:t>
            </a:r>
            <a:r>
              <a:rPr lang="en-US" sz="1100" dirty="0" smtClean="0">
                <a:solidFill>
                  <a:schemeClr val="bg1"/>
                </a:solidFill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bg1"/>
                </a:solidFill>
              </a:rPr>
              <a:t> Army lead for leadership doctrine and leadership development.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bg1"/>
                </a:solidFill>
              </a:rPr>
              <a:t> Conduct research and studies to identify leader development trends, requirements, and to develop and promote leadership and leader development practices and techniques.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bg1"/>
                </a:solidFill>
              </a:rPr>
              <a:t> Execute the Army Multi-Source Assessment and Feedback Program, to include developing and maintaining leadership learning products in the Virtual Improvement Center (VIC).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bg1"/>
                </a:solidFill>
              </a:rPr>
              <a:t> Manage the Army Leader Development Program.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bg1"/>
                </a:solidFill>
              </a:rPr>
              <a:t> Develop and maintain Army Leader Development Strategy and any supporting annexes.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bg1"/>
                </a:solidFill>
              </a:rPr>
              <a:t> Develop and execute leadership and leader development quality assurance program.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bg1"/>
                </a:solidFill>
              </a:rPr>
              <a:t> CAC lead for L-domain (leadership component) integration, synchronization and evaluation across DOTMLPF activities and requirements.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bg1"/>
                </a:solidFill>
              </a:rPr>
              <a:t> Develop &amp; manage leadership &amp; leader development products &amp; services.</a:t>
            </a:r>
            <a:endParaRPr lang="en-US" sz="1100" dirty="0" smtClean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3808390" y="838200"/>
            <a:ext cx="2440009" cy="468102"/>
          </a:xfrm>
          <a:prstGeom prst="rect">
            <a:avLst/>
          </a:prstGeom>
          <a:solidFill>
            <a:schemeClr val="tx1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200" b="1" dirty="0" smtClean="0">
                <a:solidFill>
                  <a:schemeClr val="bg1"/>
                </a:solidFill>
                <a:latin typeface="Arial Unicode MS" pitchFamily="34" charset="-128"/>
              </a:rPr>
              <a:t>Center for</a:t>
            </a:r>
          </a:p>
          <a:p>
            <a:pPr algn="ctr" eaLnBrk="0" hangingPunct="0"/>
            <a:r>
              <a:rPr lang="en-US" sz="1200" b="1" dirty="0" smtClean="0">
                <a:solidFill>
                  <a:schemeClr val="bg1"/>
                </a:solidFill>
                <a:latin typeface="Arial Unicode MS" pitchFamily="34" charset="-128"/>
              </a:rPr>
              <a:t>Army Leadership</a:t>
            </a:r>
            <a:endParaRPr lang="en-US" sz="1200" b="1" dirty="0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3657600" y="1458702"/>
            <a:ext cx="1142999" cy="381000"/>
          </a:xfrm>
          <a:prstGeom prst="rect">
            <a:avLst/>
          </a:prstGeom>
          <a:solidFill>
            <a:schemeClr val="tx1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200" b="1" dirty="0" smtClean="0">
                <a:solidFill>
                  <a:schemeClr val="bg1"/>
                </a:solidFill>
                <a:latin typeface="Arial Unicode MS" pitchFamily="34" charset="-128"/>
              </a:rPr>
              <a:t>HQ/</a:t>
            </a:r>
          </a:p>
          <a:p>
            <a:pPr algn="ctr" eaLnBrk="0" hangingPunct="0"/>
            <a:r>
              <a:rPr lang="en-US" sz="1200" b="1" dirty="0" smtClean="0">
                <a:solidFill>
                  <a:schemeClr val="bg1"/>
                </a:solidFill>
                <a:latin typeface="Arial Unicode MS" pitchFamily="34" charset="-128"/>
              </a:rPr>
              <a:t>Operations</a:t>
            </a:r>
            <a:endParaRPr lang="en-US" sz="1200" b="1" dirty="0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505200" y="2590800"/>
            <a:ext cx="1219200" cy="762000"/>
          </a:xfrm>
          <a:prstGeom prst="rect">
            <a:avLst/>
          </a:prstGeom>
          <a:solidFill>
            <a:schemeClr val="tx1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200" b="1" dirty="0" smtClean="0">
                <a:solidFill>
                  <a:schemeClr val="bg1"/>
                </a:solidFill>
                <a:latin typeface="Arial Unicode MS" pitchFamily="34" charset="-128"/>
              </a:rPr>
              <a:t>Leadership </a:t>
            </a:r>
          </a:p>
          <a:p>
            <a:pPr algn="ctr" eaLnBrk="0" hangingPunct="0"/>
            <a:r>
              <a:rPr lang="en-US" sz="1200" b="1" dirty="0" smtClean="0">
                <a:solidFill>
                  <a:schemeClr val="bg1"/>
                </a:solidFill>
                <a:latin typeface="Arial Unicode MS" pitchFamily="34" charset="-128"/>
              </a:rPr>
              <a:t>Research,</a:t>
            </a:r>
          </a:p>
          <a:p>
            <a:pPr algn="ctr" eaLnBrk="0" hangingPunct="0"/>
            <a:r>
              <a:rPr lang="en-US" sz="1200" b="1" dirty="0" smtClean="0">
                <a:solidFill>
                  <a:schemeClr val="bg1"/>
                </a:solidFill>
                <a:latin typeface="Arial Unicode MS" pitchFamily="34" charset="-128"/>
              </a:rPr>
              <a:t>Assessment &amp;</a:t>
            </a:r>
          </a:p>
          <a:p>
            <a:pPr algn="ctr" eaLnBrk="0" hangingPunct="0"/>
            <a:r>
              <a:rPr lang="en-US" sz="1200" b="1" dirty="0" smtClean="0">
                <a:solidFill>
                  <a:schemeClr val="bg1"/>
                </a:solidFill>
                <a:latin typeface="Arial Unicode MS" pitchFamily="34" charset="-128"/>
              </a:rPr>
              <a:t>Doctrine Division</a:t>
            </a:r>
            <a:endParaRPr lang="en-US" sz="1200" b="1" dirty="0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5568244" y="2590801"/>
            <a:ext cx="984956" cy="761999"/>
          </a:xfrm>
          <a:prstGeom prst="rect">
            <a:avLst/>
          </a:prstGeom>
          <a:solidFill>
            <a:schemeClr val="tx1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0" hangingPunct="0"/>
            <a:r>
              <a:rPr lang="en-US" sz="1200" b="1" dirty="0" smtClean="0">
                <a:solidFill>
                  <a:schemeClr val="bg1"/>
                </a:solidFill>
                <a:latin typeface="Arial Unicode MS" pitchFamily="34" charset="-128"/>
              </a:rPr>
              <a:t>Army</a:t>
            </a:r>
          </a:p>
          <a:p>
            <a:pPr algn="ctr" eaLnBrk="0" hangingPunct="0"/>
            <a:r>
              <a:rPr lang="en-US" sz="1200" b="1" dirty="0" smtClean="0">
                <a:solidFill>
                  <a:schemeClr val="bg1"/>
                </a:solidFill>
                <a:latin typeface="Arial Unicode MS" pitchFamily="34" charset="-128"/>
              </a:rPr>
              <a:t>Leader </a:t>
            </a:r>
          </a:p>
          <a:p>
            <a:pPr algn="ctr" eaLnBrk="0" hangingPunct="0"/>
            <a:r>
              <a:rPr lang="en-US" sz="1200" b="1" dirty="0" smtClean="0">
                <a:solidFill>
                  <a:schemeClr val="bg1"/>
                </a:solidFill>
                <a:latin typeface="Arial Unicode MS" pitchFamily="34" charset="-128"/>
              </a:rPr>
              <a:t>Development</a:t>
            </a:r>
          </a:p>
          <a:p>
            <a:pPr algn="ctr" eaLnBrk="0" hangingPunct="0"/>
            <a:r>
              <a:rPr lang="en-US" sz="1200" b="1" dirty="0" smtClean="0">
                <a:solidFill>
                  <a:schemeClr val="bg1"/>
                </a:solidFill>
                <a:latin typeface="Arial Unicode MS" pitchFamily="34" charset="-128"/>
              </a:rPr>
              <a:t>Division</a:t>
            </a:r>
            <a:endParaRPr lang="en-US" sz="1200" b="1" dirty="0">
              <a:solidFill>
                <a:schemeClr val="bg1"/>
              </a:solidFill>
              <a:latin typeface="Arial Unicode MS" pitchFamily="34" charset="-128"/>
            </a:endParaRPr>
          </a:p>
        </p:txBody>
      </p: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5181600" y="1611102"/>
            <a:ext cx="914399" cy="381000"/>
          </a:xfrm>
          <a:prstGeom prst="rect">
            <a:avLst/>
          </a:prstGeom>
          <a:solidFill>
            <a:schemeClr val="tx1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0" hangingPunct="0"/>
            <a:endParaRPr lang="en-US" sz="1200" b="1" u="sng" dirty="0" smtClean="0">
              <a:solidFill>
                <a:schemeClr val="bg1"/>
              </a:solidFill>
              <a:latin typeface="Arial Unicode MS" pitchFamily="34" charset="-128"/>
            </a:endParaRPr>
          </a:p>
          <a:p>
            <a:pPr algn="ctr" eaLnBrk="0" hangingPunct="0"/>
            <a:r>
              <a:rPr lang="en-US" sz="1200" b="1" dirty="0" smtClean="0">
                <a:solidFill>
                  <a:schemeClr val="bg1"/>
                </a:solidFill>
                <a:latin typeface="Arial Unicode MS" pitchFamily="34" charset="-128"/>
              </a:rPr>
              <a:t>Quality </a:t>
            </a:r>
          </a:p>
          <a:p>
            <a:pPr algn="ctr" eaLnBrk="0" hangingPunct="0"/>
            <a:r>
              <a:rPr lang="en-US" sz="1200" b="1" dirty="0" smtClean="0">
                <a:solidFill>
                  <a:schemeClr val="bg1"/>
                </a:solidFill>
                <a:latin typeface="Arial Unicode MS" pitchFamily="34" charset="-128"/>
              </a:rPr>
              <a:t>Assurance</a:t>
            </a:r>
            <a:endParaRPr lang="en-US" sz="1200" b="1" dirty="0">
              <a:solidFill>
                <a:schemeClr val="bg1"/>
              </a:solidFill>
              <a:latin typeface="Arial Unicode MS" pitchFamily="34" charset="-128"/>
            </a:endParaRPr>
          </a:p>
          <a:p>
            <a:pPr algn="ctr" eaLnBrk="0" hangingPunct="0"/>
            <a:endParaRPr lang="en-US" sz="1200" b="1" dirty="0">
              <a:solidFill>
                <a:schemeClr val="bg1"/>
              </a:solidFill>
              <a:latin typeface="Arial Unicode MS" pitchFamily="34" charset="-128"/>
            </a:endParaRPr>
          </a:p>
        </p:txBody>
      </p:sp>
      <p:cxnSp>
        <p:nvCxnSpPr>
          <p:cNvPr id="30" name="Straight Connector 29"/>
          <p:cNvCxnSpPr>
            <a:stCxn id="25" idx="2"/>
          </p:cNvCxnSpPr>
          <p:nvPr/>
        </p:nvCxnSpPr>
        <p:spPr>
          <a:xfrm>
            <a:off x="5028395" y="1306302"/>
            <a:ext cx="805" cy="97969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800599" y="1653634"/>
            <a:ext cx="2286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029199" y="1797170"/>
            <a:ext cx="1524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038600" y="2286000"/>
            <a:ext cx="20574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096000" y="2286000"/>
            <a:ext cx="0" cy="3048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038600" y="2286000"/>
            <a:ext cx="0" cy="3048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5" descr="LD Model Feb 2011.bmp"/>
          <p:cNvPicPr>
            <a:picLocks noChangeAspect="1"/>
          </p:cNvPicPr>
          <p:nvPr/>
        </p:nvPicPr>
        <p:blipFill>
          <a:blip r:embed="rId31" cstate="print"/>
          <a:stretch>
            <a:fillRect/>
          </a:stretch>
        </p:blipFill>
        <p:spPr>
          <a:xfrm>
            <a:off x="381000" y="1295400"/>
            <a:ext cx="2402928" cy="204204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2" name="TextBox 21"/>
          <p:cNvSpPr txBox="1"/>
          <p:nvPr/>
        </p:nvSpPr>
        <p:spPr>
          <a:xfrm>
            <a:off x="2136551" y="3048000"/>
            <a:ext cx="7590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</a:rPr>
              <a:t>AR 350-1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505200" y="685800"/>
            <a:ext cx="3058098" cy="6843184"/>
          </a:xfrm>
          <a:prstGeom prst="rect">
            <a:avLst/>
          </a:prstGeom>
          <a:solidFill>
            <a:schemeClr val="tx1"/>
          </a:solidFill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900" dirty="0" smtClean="0">
                <a:solidFill>
                  <a:srgbClr val="FF0000"/>
                </a:solidFill>
              </a:rPr>
              <a:t> </a:t>
            </a:r>
          </a:p>
          <a:p>
            <a:pPr algn="ctr"/>
            <a:endParaRPr lang="en-US" sz="1400" b="1" u="sng" dirty="0" smtClean="0">
              <a:solidFill>
                <a:schemeClr val="bg1"/>
              </a:solidFill>
            </a:endParaRPr>
          </a:p>
          <a:p>
            <a:endParaRPr lang="en-US" sz="900" b="1" dirty="0" smtClean="0">
              <a:solidFill>
                <a:srgbClr val="FF0000"/>
              </a:solidFill>
            </a:endParaRPr>
          </a:p>
          <a:p>
            <a:endParaRPr lang="en-US" sz="900" b="1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bg1"/>
                </a:solidFill>
              </a:rPr>
              <a:t> Provides development feedback to individuals on Army Leadership Competencies (ADP/ADRP 6-22)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bg1"/>
                </a:solidFill>
              </a:rPr>
              <a:t> Provides feedback to organizations (unit roll up reports)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bg1"/>
                </a:solidFill>
              </a:rPr>
              <a:t> Provides aggregate feedback to the institutional army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bg1"/>
                </a:solidFill>
              </a:rPr>
              <a:t> Purpose: to increase self-awareness and facilitate leader development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bg1"/>
                </a:solidFill>
              </a:rPr>
              <a:t> Required for all Leaders: officer, NCO &amp; Civilian 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bg1"/>
                </a:solidFill>
              </a:rPr>
              <a:t> Approximately 150,000 Army active duty, reserve, guard, and civilian assessments since inception in 2007</a:t>
            </a:r>
          </a:p>
          <a:p>
            <a:pPr>
              <a:buFont typeface="Arial" pitchFamily="34" charset="0"/>
              <a:buChar char="•"/>
            </a:pPr>
            <a:endParaRPr lang="en-US" sz="1100" dirty="0" smtClean="0">
              <a:solidFill>
                <a:schemeClr val="bg1"/>
              </a:solidFill>
            </a:endParaRPr>
          </a:p>
          <a:p>
            <a:r>
              <a:rPr lang="en-US" sz="1400" b="1" u="sng" dirty="0" smtClean="0">
                <a:solidFill>
                  <a:schemeClr val="bg1"/>
                </a:solidFill>
              </a:rPr>
              <a:t>Leadership Products and Services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bg1"/>
                </a:solidFill>
              </a:rPr>
              <a:t> Self-Development materials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bg1"/>
                </a:solidFill>
              </a:rPr>
              <a:t> Handbooks for unit leaders</a:t>
            </a:r>
          </a:p>
          <a:p>
            <a:pPr>
              <a:buFont typeface="Arial" pitchFamily="34" charset="0"/>
              <a:buChar char="•"/>
            </a:pPr>
            <a:endParaRPr lang="en-US" sz="11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11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11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11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11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11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11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11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11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11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11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11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11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11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sz="1100" dirty="0" smtClean="0">
              <a:solidFill>
                <a:schemeClr val="bg1"/>
              </a:solidFill>
            </a:endParaRPr>
          </a:p>
          <a:p>
            <a:endParaRPr lang="en-US" sz="1100" dirty="0" smtClean="0">
              <a:solidFill>
                <a:schemeClr val="bg1"/>
              </a:solidFill>
            </a:endParaRPr>
          </a:p>
          <a:p>
            <a:endParaRPr lang="en-US" sz="1100" dirty="0" smtClean="0">
              <a:solidFill>
                <a:schemeClr val="bg1"/>
              </a:solidFill>
            </a:endParaRPr>
          </a:p>
          <a:p>
            <a:endParaRPr lang="en-US" sz="1100" dirty="0" smtClean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5489" y="685801"/>
            <a:ext cx="2887445" cy="6857999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1400" b="1" u="sng" dirty="0" smtClean="0">
                <a:solidFill>
                  <a:schemeClr val="bg1"/>
                </a:solidFill>
              </a:rPr>
              <a:t>ADP/ADRP 6-22 Army Leadership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bg1"/>
                </a:solidFill>
              </a:rPr>
              <a:t> ADP 6-22, approved by the CSA, introduces Army leadership principles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bg1"/>
                </a:solidFill>
              </a:rPr>
              <a:t> ADRP 6-22 provides detailed explanations of principles in ADP 6-22</a:t>
            </a:r>
          </a:p>
          <a:p>
            <a:endParaRPr lang="en-US" sz="700" dirty="0" smtClean="0">
              <a:solidFill>
                <a:schemeClr val="bg1"/>
              </a:solidFill>
            </a:endParaRPr>
          </a:p>
          <a:p>
            <a:endParaRPr lang="en-US" sz="700" dirty="0" smtClean="0">
              <a:solidFill>
                <a:schemeClr val="bg1"/>
              </a:solidFill>
            </a:endParaRPr>
          </a:p>
          <a:p>
            <a:r>
              <a:rPr lang="en-US" sz="1400" b="1" u="sng" dirty="0" smtClean="0">
                <a:solidFill>
                  <a:schemeClr val="bg1"/>
                </a:solidFill>
              </a:rPr>
              <a:t>CAL’s Annual Survey of Army Leadership (CASAL)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bg1"/>
                </a:solidFill>
              </a:rPr>
              <a:t> Conducted Annual since 2005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bg1"/>
                </a:solidFill>
              </a:rPr>
              <a:t> Assess and track trends in Army leader attitudes about:</a:t>
            </a:r>
          </a:p>
          <a:p>
            <a:pPr lvl="1">
              <a:buFontTx/>
              <a:buChar char="-"/>
            </a:pPr>
            <a:r>
              <a:rPr lang="en-US" sz="1100" dirty="0" smtClean="0">
                <a:solidFill>
                  <a:schemeClr val="bg1"/>
                </a:solidFill>
              </a:rPr>
              <a:t>leader development</a:t>
            </a:r>
          </a:p>
          <a:p>
            <a:pPr lvl="1">
              <a:buFontTx/>
              <a:buChar char="-"/>
            </a:pPr>
            <a:r>
              <a:rPr lang="en-US" sz="1100" dirty="0" smtClean="0">
                <a:solidFill>
                  <a:schemeClr val="bg1"/>
                </a:solidFill>
              </a:rPr>
              <a:t> the quality of leadership</a:t>
            </a:r>
          </a:p>
          <a:p>
            <a:pPr lvl="1">
              <a:buFontTx/>
              <a:buChar char="-"/>
            </a:pPr>
            <a:r>
              <a:rPr lang="en-US" sz="1100" dirty="0" smtClean="0">
                <a:solidFill>
                  <a:schemeClr val="bg1"/>
                </a:solidFill>
              </a:rPr>
              <a:t> the contribution of leadership to   </a:t>
            </a:r>
          </a:p>
          <a:p>
            <a:pPr lvl="1"/>
            <a:r>
              <a:rPr lang="en-US" sz="1100" dirty="0" smtClean="0">
                <a:solidFill>
                  <a:schemeClr val="bg1"/>
                </a:solidFill>
              </a:rPr>
              <a:t>   mission accomplishment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bg1"/>
                </a:solidFill>
              </a:rPr>
              <a:t> Survey is completed by approximately:</a:t>
            </a:r>
          </a:p>
          <a:p>
            <a:pPr lvl="1">
              <a:buFontTx/>
              <a:buChar char="-"/>
            </a:pPr>
            <a:r>
              <a:rPr lang="en-US" sz="1100" dirty="0" smtClean="0">
                <a:solidFill>
                  <a:schemeClr val="bg1"/>
                </a:solidFill>
              </a:rPr>
              <a:t>20,000 uniformed (active/reserve)</a:t>
            </a:r>
          </a:p>
          <a:p>
            <a:pPr lvl="1">
              <a:buFontTx/>
              <a:buChar char="-"/>
            </a:pPr>
            <a:r>
              <a:rPr lang="en-US" sz="1100" dirty="0" smtClean="0">
                <a:solidFill>
                  <a:schemeClr val="bg1"/>
                </a:solidFill>
              </a:rPr>
              <a:t> 3,000 civilian respondents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bg1"/>
                </a:solidFill>
              </a:rPr>
              <a:t> Provides feedback to leadership (ATLDC)    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bg1"/>
                </a:solidFill>
              </a:rPr>
              <a:t> Provides reports to the field</a:t>
            </a:r>
          </a:p>
          <a:p>
            <a:pPr>
              <a:buFont typeface="Arial" pitchFamily="34" charset="0"/>
              <a:buChar char="•"/>
            </a:pPr>
            <a:endParaRPr lang="en-US" sz="700" dirty="0" smtClean="0">
              <a:solidFill>
                <a:schemeClr val="bg1"/>
              </a:solidFill>
            </a:endParaRPr>
          </a:p>
          <a:p>
            <a:endParaRPr lang="en-US" sz="700" dirty="0" smtClean="0">
              <a:solidFill>
                <a:schemeClr val="bg1"/>
              </a:solidFill>
            </a:endParaRPr>
          </a:p>
          <a:p>
            <a:r>
              <a:rPr lang="en-US" sz="1400" b="1" u="sng" dirty="0" smtClean="0">
                <a:solidFill>
                  <a:schemeClr val="bg1"/>
                </a:solidFill>
              </a:rPr>
              <a:t>Other CAL Surveys and Research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bg1"/>
                </a:solidFill>
              </a:rPr>
              <a:t> Bounds of Effective Leadership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bg1"/>
                </a:solidFill>
              </a:rPr>
              <a:t> BDE Commander Leadership Requirements</a:t>
            </a:r>
          </a:p>
          <a:p>
            <a:endParaRPr lang="en-US" sz="700" dirty="0" smtClean="0">
              <a:solidFill>
                <a:schemeClr val="bg1"/>
              </a:solidFill>
            </a:endParaRPr>
          </a:p>
          <a:p>
            <a:endParaRPr lang="en-US" sz="700" dirty="0" smtClean="0">
              <a:solidFill>
                <a:schemeClr val="bg1"/>
              </a:solidFill>
            </a:endParaRPr>
          </a:p>
          <a:p>
            <a:r>
              <a:rPr lang="en-US" sz="1400" b="1" u="sng" dirty="0" smtClean="0">
                <a:solidFill>
                  <a:schemeClr val="bg1"/>
                </a:solidFill>
              </a:rPr>
              <a:t>Leadership Curriculum for PME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bg1"/>
                </a:solidFill>
              </a:rPr>
              <a:t> Proponent for leadership common core tasks and lessons for BOLC, MLC CCC, and CCFSC</a:t>
            </a:r>
          </a:p>
          <a:p>
            <a:pPr>
              <a:buFont typeface="Arial" pitchFamily="34" charset="0"/>
              <a:buChar char="•"/>
            </a:pPr>
            <a:r>
              <a:rPr lang="en-US" sz="1100" dirty="0" smtClean="0">
                <a:solidFill>
                  <a:schemeClr val="bg1"/>
                </a:solidFill>
              </a:rPr>
              <a:t> PME Stakeholders include:</a:t>
            </a:r>
          </a:p>
          <a:p>
            <a:pPr lvl="1">
              <a:buFontTx/>
              <a:buChar char="-"/>
            </a:pPr>
            <a:r>
              <a:rPr lang="en-US" sz="1100" dirty="0" smtClean="0">
                <a:solidFill>
                  <a:schemeClr val="bg1"/>
                </a:solidFill>
              </a:rPr>
              <a:t>TRADOC Deputy Commanding General for Initial Military Training (DCG-IMT)</a:t>
            </a:r>
          </a:p>
          <a:p>
            <a:pPr lvl="1">
              <a:buFontTx/>
              <a:buChar char="-"/>
            </a:pPr>
            <a:r>
              <a:rPr lang="en-US" sz="1100" dirty="0" smtClean="0">
                <a:solidFill>
                  <a:schemeClr val="bg1"/>
                </a:solidFill>
              </a:rPr>
              <a:t> School of Advanced Leadership and Tactics (SALT)</a:t>
            </a:r>
          </a:p>
          <a:p>
            <a:pPr lvl="1">
              <a:buFontTx/>
              <a:buChar char="-"/>
            </a:pPr>
            <a:r>
              <a:rPr lang="en-US" sz="1100" dirty="0" smtClean="0">
                <a:solidFill>
                  <a:schemeClr val="bg1"/>
                </a:solidFill>
              </a:rPr>
              <a:t>TRADOC Institute for NCO Professional Development (INCODP)</a:t>
            </a:r>
          </a:p>
          <a:p>
            <a:pPr lvl="1">
              <a:buFontTx/>
              <a:buChar char="-"/>
            </a:pPr>
            <a:r>
              <a:rPr lang="en-US" sz="1100" dirty="0" smtClean="0">
                <a:solidFill>
                  <a:schemeClr val="bg1"/>
                </a:solidFill>
              </a:rPr>
              <a:t> School of Command Preparation (SCP)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-31899" y="152400"/>
            <a:ext cx="3352800" cy="410654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+mj-lt"/>
              </a:rPr>
              <a:t>Doctrine/Surveys/PME</a:t>
            </a:r>
            <a:endParaRPr lang="en-US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8000" y="685801"/>
            <a:ext cx="3031516" cy="6857999"/>
          </a:xfrm>
          <a:prstGeom prst="rect">
            <a:avLst/>
          </a:prstGeom>
          <a:solidFill>
            <a:schemeClr val="tx1"/>
          </a:solidFill>
        </p:spPr>
        <p:txBody>
          <a:bodyPr wrap="square" lIns="101882" tIns="50941" rIns="101882" bIns="50941" rtlCol="0">
            <a:spAutoFit/>
          </a:bodyPr>
          <a:lstStyle/>
          <a:p>
            <a:r>
              <a:rPr lang="en-US" sz="1400" b="1" u="sng" dirty="0" smtClean="0">
                <a:solidFill>
                  <a:schemeClr val="bg1"/>
                </a:solidFill>
              </a:rPr>
              <a:t>Army Leader Development Strategy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FF0000"/>
                </a:solidFill>
              </a:rPr>
              <a:t> Under revision</a:t>
            </a: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 Aligned to CCJO, JOE 2010, ACC, AOC, FM1, ADP 3-0 and ADP 6-22</a:t>
            </a: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 Recognizes Paradigm Shifts and Identifies imperatives</a:t>
            </a: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 Articulates desired leader characteristics over time</a:t>
            </a: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 Applies to all cohorts/components</a:t>
            </a: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 Includes supporting Imperative &amp; Army Profession Annexes</a:t>
            </a:r>
          </a:p>
          <a:p>
            <a:endParaRPr lang="en-US" sz="1200" b="1" dirty="0" smtClean="0">
              <a:solidFill>
                <a:schemeClr val="bg1"/>
              </a:solidFill>
            </a:endParaRPr>
          </a:p>
          <a:p>
            <a:endParaRPr lang="en-US" sz="1200" b="1" dirty="0" smtClean="0">
              <a:solidFill>
                <a:schemeClr val="bg1"/>
              </a:solidFill>
            </a:endParaRPr>
          </a:p>
          <a:p>
            <a:r>
              <a:rPr lang="en-US" sz="1400" b="1" u="sng" dirty="0" smtClean="0">
                <a:solidFill>
                  <a:schemeClr val="bg1"/>
                </a:solidFill>
              </a:rPr>
              <a:t>ALDS Implementation Plan</a:t>
            </a:r>
          </a:p>
          <a:p>
            <a:endParaRPr lang="en-US" sz="800" b="1" u="sng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b="1" dirty="0" smtClean="0">
                <a:solidFill>
                  <a:schemeClr val="bg1"/>
                </a:solidFill>
              </a:rPr>
              <a:t>Army Leader Development Plan</a:t>
            </a:r>
          </a:p>
          <a:p>
            <a:pPr lvl="1">
              <a:buFontTx/>
              <a:buChar char="-"/>
            </a:pPr>
            <a:r>
              <a:rPr lang="en-US" sz="1200" dirty="0" smtClean="0">
                <a:solidFill>
                  <a:schemeClr val="bg1"/>
                </a:solidFill>
              </a:rPr>
              <a:t> Imperatives Annex</a:t>
            </a:r>
          </a:p>
          <a:p>
            <a:pPr lvl="1">
              <a:buFontTx/>
              <a:buChar char="-"/>
            </a:pPr>
            <a:endParaRPr lang="en-US" sz="800" dirty="0" smtClean="0">
              <a:solidFill>
                <a:schemeClr val="bg1"/>
              </a:solidFill>
            </a:endParaRPr>
          </a:p>
          <a:p>
            <a:pPr lvl="1">
              <a:buFontTx/>
              <a:buChar char="-"/>
            </a:pPr>
            <a:r>
              <a:rPr lang="en-US" sz="1200" dirty="0" smtClean="0">
                <a:solidFill>
                  <a:schemeClr val="bg1"/>
                </a:solidFill>
              </a:rPr>
              <a:t> Army Profession Annex</a:t>
            </a:r>
          </a:p>
          <a:p>
            <a:pPr lvl="1">
              <a:buFontTx/>
              <a:buChar char="-"/>
            </a:pPr>
            <a:endParaRPr lang="en-US" sz="800" dirty="0" smtClean="0">
              <a:solidFill>
                <a:schemeClr val="bg1"/>
              </a:solidFill>
            </a:endParaRPr>
          </a:p>
          <a:p>
            <a:pPr lvl="1">
              <a:buFontTx/>
              <a:buChar char="-"/>
            </a:pPr>
            <a:r>
              <a:rPr lang="en-US" sz="1200" dirty="0" smtClean="0">
                <a:solidFill>
                  <a:schemeClr val="bg1"/>
                </a:solidFill>
              </a:rPr>
              <a:t> Army Training and Leader Development Guidance</a:t>
            </a:r>
          </a:p>
          <a:p>
            <a:pPr lvl="1">
              <a:buFontTx/>
              <a:buChar char="-"/>
            </a:pPr>
            <a:endParaRPr lang="en-US" sz="800" dirty="0" smtClean="0">
              <a:solidFill>
                <a:schemeClr val="bg1"/>
              </a:solidFill>
            </a:endParaRPr>
          </a:p>
          <a:p>
            <a:pPr lvl="1">
              <a:buFontTx/>
              <a:buChar char="-"/>
            </a:pPr>
            <a:r>
              <a:rPr lang="en-US" sz="1200" dirty="0" smtClean="0">
                <a:solidFill>
                  <a:schemeClr val="bg1"/>
                </a:solidFill>
              </a:rPr>
              <a:t> Update to DA PAM 350-58</a:t>
            </a:r>
          </a:p>
          <a:p>
            <a:pPr lvl="1">
              <a:buFontTx/>
              <a:buChar char="-"/>
            </a:pPr>
            <a:endParaRPr lang="en-US" sz="800" dirty="0" smtClean="0">
              <a:solidFill>
                <a:schemeClr val="bg1"/>
              </a:solidFill>
            </a:endParaRPr>
          </a:p>
          <a:p>
            <a:pPr lvl="1">
              <a:buFontTx/>
              <a:buChar char="-"/>
            </a:pPr>
            <a:r>
              <a:rPr lang="en-US" sz="1200" dirty="0" smtClean="0">
                <a:solidFill>
                  <a:schemeClr val="bg1"/>
                </a:solidFill>
              </a:rPr>
              <a:t> Policy and Regulation alignment</a:t>
            </a:r>
          </a:p>
          <a:p>
            <a:pPr lvl="1">
              <a:buFontTx/>
              <a:buChar char="-"/>
            </a:pPr>
            <a:endParaRPr lang="en-US" sz="800" dirty="0" smtClean="0">
              <a:solidFill>
                <a:schemeClr val="bg1"/>
              </a:solidFill>
            </a:endParaRPr>
          </a:p>
          <a:p>
            <a:pPr lvl="1">
              <a:buFontTx/>
              <a:buChar char="-"/>
            </a:pPr>
            <a:r>
              <a:rPr lang="en-US" sz="1200" dirty="0" smtClean="0">
                <a:solidFill>
                  <a:schemeClr val="bg1"/>
                </a:solidFill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</a:rPr>
              <a:t>Initative</a:t>
            </a:r>
            <a:r>
              <a:rPr lang="en-US" sz="1200" dirty="0" smtClean="0">
                <a:solidFill>
                  <a:schemeClr val="bg1"/>
                </a:solidFill>
              </a:rPr>
              <a:t> Management and Integrated Priority List (IPL)</a:t>
            </a:r>
          </a:p>
          <a:p>
            <a:pPr lvl="1">
              <a:buFontTx/>
              <a:buChar char="-"/>
            </a:pPr>
            <a:endParaRPr lang="en-US" sz="800" dirty="0" smtClean="0">
              <a:solidFill>
                <a:schemeClr val="bg1"/>
              </a:solidFill>
            </a:endParaRPr>
          </a:p>
          <a:p>
            <a:pPr lvl="1">
              <a:buFontTx/>
              <a:buChar char="-"/>
            </a:pPr>
            <a:r>
              <a:rPr lang="en-US" sz="1200" dirty="0" smtClean="0">
                <a:solidFill>
                  <a:schemeClr val="bg1"/>
                </a:solidFill>
              </a:rPr>
              <a:t> Governance – Army Leader Development Forum</a:t>
            </a:r>
          </a:p>
          <a:p>
            <a:pPr lvl="1">
              <a:buFontTx/>
              <a:buChar char="-"/>
            </a:pPr>
            <a:endParaRPr lang="en-US" sz="800" dirty="0" smtClean="0">
              <a:solidFill>
                <a:schemeClr val="bg1"/>
              </a:solidFill>
            </a:endParaRPr>
          </a:p>
          <a:p>
            <a:pPr lvl="1">
              <a:buFontTx/>
              <a:buChar char="-"/>
            </a:pPr>
            <a:r>
              <a:rPr lang="en-US" sz="1200" dirty="0" smtClean="0">
                <a:solidFill>
                  <a:schemeClr val="bg1"/>
                </a:solidFill>
              </a:rPr>
              <a:t> Army Campaign Plan Major Objective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558719" y="53165"/>
            <a:ext cx="2933700" cy="718430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+mj-lt"/>
              </a:rPr>
              <a:t>MSAF / Leadership Products</a:t>
            </a:r>
            <a:endParaRPr lang="en-US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737499" y="31899"/>
            <a:ext cx="3268980" cy="718430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+mj-lt"/>
              </a:rPr>
              <a:t>Leader Development Strategy &amp; Plan</a:t>
            </a:r>
            <a:endParaRPr lang="en-US" b="1" dirty="0">
              <a:solidFill>
                <a:srgbClr val="FFFF00"/>
              </a:solidFill>
              <a:latin typeface="+mj-lt"/>
            </a:endParaRPr>
          </a:p>
        </p:txBody>
      </p:sp>
      <p:pic>
        <p:nvPicPr>
          <p:cNvPr id="30" name="Picture 29" descr="http://msaf.army.mil/Styles/Images/head-logo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762000"/>
            <a:ext cx="2895600" cy="51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" name="Picture 3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537098" y="4343399"/>
            <a:ext cx="3016101" cy="209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" name="Picture 83" descr="Publications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3600896" y="6498266"/>
            <a:ext cx="1352103" cy="960624"/>
          </a:xfrm>
          <a:prstGeom prst="rect">
            <a:avLst/>
          </a:prstGeom>
        </p:spPr>
      </p:pic>
      <p:pic>
        <p:nvPicPr>
          <p:cNvPr id="85" name="Picture 4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105400" y="6477000"/>
            <a:ext cx="1385029" cy="979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1C0BA79-80E4-4187-8BF0-C3E02B94522E}"/>
</file>

<file path=customXml/itemProps2.xml><?xml version="1.0" encoding="utf-8"?>
<ds:datastoreItem xmlns:ds="http://schemas.openxmlformats.org/officeDocument/2006/customXml" ds:itemID="{7F41601F-625F-4C48-B897-B963B84D2E46}"/>
</file>

<file path=customXml/itemProps3.xml><?xml version="1.0" encoding="utf-8"?>
<ds:datastoreItem xmlns:ds="http://schemas.openxmlformats.org/officeDocument/2006/customXml" ds:itemID="{B6509FA1-7DC0-4350-9F44-D3FF20B21E4D}"/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721</Words>
  <Application>Microsoft Office PowerPoint</Application>
  <PresentationFormat>Custom</PresentationFormat>
  <Paragraphs>249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Henry, Robert J Mr CIV USA TRADOC</dc:creator>
  <cp:lastModifiedBy>prescotte.l.hawkins</cp:lastModifiedBy>
  <cp:revision>43</cp:revision>
  <dcterms:created xsi:type="dcterms:W3CDTF">2006-08-16T00:00:00Z</dcterms:created>
  <dcterms:modified xsi:type="dcterms:W3CDTF">2014-08-22T21:25:40Z</dcterms:modified>
</cp:coreProperties>
</file>